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2" r:id="rId2"/>
    <p:sldId id="276" r:id="rId3"/>
    <p:sldId id="284" r:id="rId4"/>
    <p:sldId id="277" r:id="rId5"/>
    <p:sldId id="274" r:id="rId6"/>
    <p:sldId id="292" r:id="rId7"/>
    <p:sldId id="293" r:id="rId8"/>
    <p:sldId id="294" r:id="rId9"/>
    <p:sldId id="295" r:id="rId10"/>
    <p:sldId id="296" r:id="rId11"/>
    <p:sldId id="287" r:id="rId12"/>
    <p:sldId id="297" r:id="rId13"/>
    <p:sldId id="298" r:id="rId14"/>
    <p:sldId id="299" r:id="rId15"/>
    <p:sldId id="300" r:id="rId16"/>
    <p:sldId id="304" r:id="rId17"/>
    <p:sldId id="301" r:id="rId18"/>
    <p:sldId id="302" r:id="rId19"/>
    <p:sldId id="305" r:id="rId20"/>
    <p:sldId id="306" r:id="rId21"/>
    <p:sldId id="303" r:id="rId2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076AF"/>
    <a:srgbClr val="073472"/>
    <a:srgbClr val="EFF1F5"/>
    <a:srgbClr val="6FB2B8"/>
    <a:srgbClr val="859AB8"/>
    <a:srgbClr val="0A3470"/>
    <a:srgbClr val="240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4660"/>
  </p:normalViewPr>
  <p:slideViewPr>
    <p:cSldViewPr>
      <p:cViewPr varScale="1">
        <p:scale>
          <a:sx n="116" d="100"/>
          <a:sy n="116" d="100"/>
        </p:scale>
        <p:origin x="773" y="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04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05F31-F182-4967-9F13-D4851BCE1F1D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19771-8075-4ADD-A44F-A832A9B8223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03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74D99-352B-48EF-ADDE-E2FA376BB988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C7730-E1A9-40E2-8512-B5A4DAA52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43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C7730-E1A9-40E2-8512-B5A4DAA5287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74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323528" y="1275606"/>
            <a:ext cx="4896544" cy="3024336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528" y="2477003"/>
            <a:ext cx="4896544" cy="886835"/>
          </a:xfrm>
        </p:spPr>
        <p:txBody>
          <a:bodyPr>
            <a:noAutofit/>
          </a:bodyPr>
          <a:lstStyle>
            <a:lvl1pPr>
              <a:lnSpc>
                <a:spcPts val="3100"/>
              </a:lnSpc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/>
              <a:t>Текст 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26" name="Picture 2" descr="M:\Дизайн\Презентация отрисованные элементы\Паттерн.png"/>
          <p:cNvPicPr>
            <a:picLocks noChangeAspect="1" noChangeArrowheads="1"/>
          </p:cNvPicPr>
          <p:nvPr userDrawn="1"/>
        </p:nvPicPr>
        <p:blipFill>
          <a:blip r:embed="rId2" cstate="print"/>
          <a:srcRect r="51119" b="41337"/>
          <a:stretch>
            <a:fillRect/>
          </a:stretch>
        </p:blipFill>
        <p:spPr bwMode="auto">
          <a:xfrm>
            <a:off x="4355976" y="-596602"/>
            <a:ext cx="4788024" cy="5740102"/>
          </a:xfrm>
          <a:prstGeom prst="rect">
            <a:avLst/>
          </a:prstGeom>
          <a:noFill/>
        </p:spPr>
      </p:pic>
      <p:pic>
        <p:nvPicPr>
          <p:cNvPr id="3074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67494"/>
            <a:ext cx="2305274" cy="58706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251520" y="735546"/>
            <a:ext cx="72008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1347614"/>
            <a:ext cx="8640961" cy="324036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4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864096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chebn\Downloads\Презентация для БГУ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0538"/>
            <a:ext cx="9144618" cy="5164038"/>
          </a:xfrm>
          <a:prstGeom prst="rect">
            <a:avLst/>
          </a:prstGeom>
          <a:noFill/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2" y="1347614"/>
            <a:ext cx="8784976" cy="324036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24128" y="267494"/>
            <a:ext cx="3240360" cy="43204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1028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5292477" cy="833712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84355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139952" y="408391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8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84355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139952" y="408391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25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/>
          <p:cNvSpPr>
            <a:spLocks noGrp="1"/>
          </p:cNvSpPr>
          <p:nvPr>
            <p:ph type="pic" sz="quarter" idx="15"/>
          </p:nvPr>
        </p:nvSpPr>
        <p:spPr>
          <a:xfrm>
            <a:off x="0" y="987574"/>
            <a:ext cx="4427984" cy="4155926"/>
          </a:xfrm>
        </p:spPr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1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915566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211960" y="408391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4211960" y="339502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4211960" y="1419622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4211960" y="242773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4211960" y="350785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4211960" y="458797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26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4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4788024" y="555526"/>
            <a:ext cx="1872208" cy="194421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788024" y="2643758"/>
            <a:ext cx="1872208" cy="1944216"/>
          </a:xfrm>
          <a:prstGeom prst="rect">
            <a:avLst/>
          </a:prstGeom>
          <a:solidFill>
            <a:srgbClr val="3076AF"/>
          </a:solidFill>
          <a:ln>
            <a:solidFill>
              <a:srgbClr val="307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6804248" y="2643758"/>
            <a:ext cx="1872208" cy="194421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6804248" y="555526"/>
            <a:ext cx="1872208" cy="1944216"/>
          </a:xfrm>
          <a:prstGeom prst="rect">
            <a:avLst/>
          </a:prstGeom>
          <a:solidFill>
            <a:srgbClr val="3076AF"/>
          </a:solidFill>
          <a:ln>
            <a:solidFill>
              <a:srgbClr val="307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2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1059656"/>
            <a:ext cx="4177159" cy="3744342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4176462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chebn\Downloads\Презентация для БГУ (6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617" cy="5143500"/>
          </a:xfrm>
          <a:prstGeom prst="rect">
            <a:avLst/>
          </a:prstGeom>
          <a:noFill/>
        </p:spPr>
      </p:pic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6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uchebn\Downloads\Презентация для БГУ (7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0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chebn\Downloads\Презентация для БГУ (8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803" y="0"/>
            <a:ext cx="9143999" cy="5143500"/>
          </a:xfrm>
          <a:prstGeom prst="rect">
            <a:avLst/>
          </a:prstGeom>
          <a:noFill/>
        </p:spPr>
      </p:pic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6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/>
          <p:nvPr userDrawn="1"/>
        </p:nvCxnSpPr>
        <p:spPr>
          <a:xfrm>
            <a:off x="2232248" y="1624525"/>
            <a:ext cx="45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48" y="1707654"/>
            <a:ext cx="4572000" cy="216024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sp>
        <p:nvSpPr>
          <p:cNvPr id="17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2232248" y="4083918"/>
            <a:ext cx="4571999" cy="504056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подзаголовка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32248" y="1168903"/>
            <a:ext cx="4572000" cy="383615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2232248" y="3939902"/>
            <a:ext cx="45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9" y="339502"/>
            <a:ext cx="2373693" cy="6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0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/>
          <p:nvPr userDrawn="1"/>
        </p:nvCxnSpPr>
        <p:spPr>
          <a:xfrm>
            <a:off x="2232248" y="1624525"/>
            <a:ext cx="4572000" cy="0"/>
          </a:xfrm>
          <a:prstGeom prst="line">
            <a:avLst/>
          </a:prstGeom>
          <a:ln>
            <a:solidFill>
              <a:srgbClr val="0A347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48" y="1707654"/>
            <a:ext cx="4572000" cy="216024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sp>
        <p:nvSpPr>
          <p:cNvPr id="17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2232248" y="4083918"/>
            <a:ext cx="4571999" cy="504056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подзаголовка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32248" y="1168903"/>
            <a:ext cx="4572000" cy="383615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" y="339502"/>
            <a:ext cx="2373693" cy="604241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 userDrawn="1"/>
        </p:nvCxnSpPr>
        <p:spPr>
          <a:xfrm>
            <a:off x="2232248" y="3939902"/>
            <a:ext cx="4572000" cy="0"/>
          </a:xfrm>
          <a:prstGeom prst="line">
            <a:avLst/>
          </a:prstGeom>
          <a:ln>
            <a:solidFill>
              <a:srgbClr val="0A347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4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1907704" y="1563638"/>
            <a:ext cx="5472608" cy="2880320"/>
          </a:xfrm>
          <a:prstGeom prst="rect">
            <a:avLst/>
          </a:prstGeom>
          <a:solidFill>
            <a:srgbClr val="0A34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1763688" y="1419622"/>
            <a:ext cx="5472608" cy="288032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" y="339502"/>
            <a:ext cx="2373693" cy="604241"/>
          </a:xfrm>
          <a:prstGeom prst="rect">
            <a:avLst/>
          </a:prstGeom>
        </p:spPr>
      </p:pic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195736" y="1589456"/>
            <a:ext cx="4752528" cy="256647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976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1907704" y="1563638"/>
            <a:ext cx="5472608" cy="28803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1763688" y="1419622"/>
            <a:ext cx="5472608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195736" y="1589456"/>
            <a:ext cx="4752528" cy="256647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9" y="339502"/>
            <a:ext cx="2373693" cy="6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1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1347614"/>
            <a:ext cx="8640961" cy="324036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86409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pic>
        <p:nvPicPr>
          <p:cNvPr id="9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9144000" cy="170765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989098"/>
            <a:ext cx="8496944" cy="5042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1" y="1851670"/>
            <a:ext cx="8830613" cy="2736304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7"/>
            <a:ext cx="8640960" cy="651269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1" y="1275606"/>
            <a:ext cx="8830613" cy="3330735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775181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 userDrawn="1"/>
        </p:nvSpPr>
        <p:spPr>
          <a:xfrm>
            <a:off x="1475656" y="843558"/>
            <a:ext cx="5976664" cy="93610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1475656" y="1851670"/>
            <a:ext cx="5976664" cy="936104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1475656" y="2859782"/>
            <a:ext cx="5976664" cy="93610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1475656" y="3867894"/>
            <a:ext cx="5976664" cy="936104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6" hasCustomPrompt="1"/>
          </p:nvPr>
        </p:nvSpPr>
        <p:spPr>
          <a:xfrm>
            <a:off x="2555776" y="987574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2555776" y="3003798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2555776" y="1995686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18"/>
          <p:cNvSpPr>
            <a:spLocks noGrp="1"/>
          </p:cNvSpPr>
          <p:nvPr>
            <p:ph type="body" sz="quarter" idx="19" hasCustomPrompt="1"/>
          </p:nvPr>
        </p:nvSpPr>
        <p:spPr>
          <a:xfrm>
            <a:off x="2555776" y="4011910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576213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70" r:id="rId3"/>
    <p:sldLayoutId id="2147483668" r:id="rId4"/>
    <p:sldLayoutId id="2147483669" r:id="rId5"/>
    <p:sldLayoutId id="2147483653" r:id="rId6"/>
    <p:sldLayoutId id="2147483652" r:id="rId7"/>
    <p:sldLayoutId id="2147483656" r:id="rId8"/>
    <p:sldLayoutId id="2147483661" r:id="rId9"/>
    <p:sldLayoutId id="2147483660" r:id="rId10"/>
    <p:sldLayoutId id="2147483658" r:id="rId11"/>
    <p:sldLayoutId id="2147483651" r:id="rId12"/>
    <p:sldLayoutId id="2147483655" r:id="rId13"/>
    <p:sldLayoutId id="2147483654" r:id="rId14"/>
    <p:sldLayoutId id="2147483657" r:id="rId15"/>
    <p:sldLayoutId id="2147483659" r:id="rId16"/>
    <p:sldLayoutId id="2147483662" r:id="rId17"/>
    <p:sldLayoutId id="2147483663" r:id="rId18"/>
    <p:sldLayoutId id="2147483664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set.com/wiki/%D0%A4%D0%BE%D1%80%D0%BC%D1%83%D0%BB%D0%B0_%D0%91%D0%BB%D1%8D%D0%BA%D0%B0-%D0%A8%D0%BE%D1%83%D0%BB%D0%B7%D0%B0%5D(" TargetMode="External"/><Relationship Id="rId2" Type="http://schemas.openxmlformats.org/officeDocument/2006/relationships/hyperlink" Target="https://habr.com/ru/articles/552194/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C97F4D6-D83B-4866-BAAF-98BE95DD963F}"/>
              </a:ext>
            </a:extLst>
          </p:cNvPr>
          <p:cNvGrpSpPr/>
          <p:nvPr/>
        </p:nvGrpSpPr>
        <p:grpSpPr>
          <a:xfrm>
            <a:off x="3779912" y="3240400"/>
            <a:ext cx="2238312" cy="1635606"/>
            <a:chOff x="3779912" y="3240400"/>
            <a:chExt cx="2238312" cy="163560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A204648-42B7-433E-A8CC-0AA5F15B6EB8}"/>
                </a:ext>
              </a:extLst>
            </p:cNvPr>
            <p:cNvSpPr/>
            <p:nvPr/>
          </p:nvSpPr>
          <p:spPr>
            <a:xfrm>
              <a:off x="3933200" y="3240400"/>
              <a:ext cx="1296144" cy="1070828"/>
            </a:xfrm>
            <a:prstGeom prst="rect">
              <a:avLst/>
            </a:prstGeom>
            <a:solidFill>
              <a:srgbClr val="EF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2C168F0-A350-49DD-9A11-E8641A56FEB7}"/>
                </a:ext>
              </a:extLst>
            </p:cNvPr>
            <p:cNvSpPr/>
            <p:nvPr/>
          </p:nvSpPr>
          <p:spPr>
            <a:xfrm>
              <a:off x="3779912" y="4311228"/>
              <a:ext cx="1908212" cy="5647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52D9ED7-5361-49D0-92BC-7CE7C7A2E844}"/>
                </a:ext>
              </a:extLst>
            </p:cNvPr>
            <p:cNvSpPr/>
            <p:nvPr/>
          </p:nvSpPr>
          <p:spPr>
            <a:xfrm>
              <a:off x="5225152" y="3363838"/>
              <a:ext cx="468052" cy="13045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Равнобедренный треугольник 9">
              <a:extLst>
                <a:ext uri="{FF2B5EF4-FFF2-40B4-BE49-F238E27FC236}">
                  <a16:creationId xmlns:a16="http://schemas.microsoft.com/office/drawing/2014/main" id="{C4EAD8C3-FB36-47D7-88AC-25BB48786FCD}"/>
                </a:ext>
              </a:extLst>
            </p:cNvPr>
            <p:cNvSpPr/>
            <p:nvPr/>
          </p:nvSpPr>
          <p:spPr>
            <a:xfrm rot="5400000">
              <a:off x="5510474" y="4129335"/>
              <a:ext cx="651715" cy="363785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DAC29C5-BEA9-4457-BCFB-06CD17563F39}"/>
              </a:ext>
            </a:extLst>
          </p:cNvPr>
          <p:cNvSpPr/>
          <p:nvPr/>
        </p:nvSpPr>
        <p:spPr>
          <a:xfrm>
            <a:off x="251520" y="1226169"/>
            <a:ext cx="5071485" cy="32177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2BE70-E2A9-4E54-81BE-30FAF7CCE578}"/>
              </a:ext>
            </a:extLst>
          </p:cNvPr>
          <p:cNvSpPr txBox="1"/>
          <p:nvPr/>
        </p:nvSpPr>
        <p:spPr>
          <a:xfrm>
            <a:off x="-592676" y="3044448"/>
            <a:ext cx="64807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600" dirty="0">
                <a:solidFill>
                  <a:srgbClr val="6FB2B8">
                    <a:alpha val="41000"/>
                  </a:srgb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ММАД</a:t>
            </a:r>
            <a:endParaRPr lang="ru-RU" sz="4400" dirty="0">
              <a:solidFill>
                <a:srgbClr val="6FB2B8">
                  <a:alpha val="41000"/>
                </a:srgb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7903" y="1888988"/>
            <a:ext cx="4896544" cy="886835"/>
          </a:xfrm>
        </p:spPr>
        <p:txBody>
          <a:bodyPr/>
          <a:lstStyle/>
          <a:p>
            <a:r>
              <a:rPr lang="ru-RU" dirty="0"/>
              <a:t>ПРЕДСКАЗАНИЕ ЦЕН ОПЦИОНОВ НА ОСНОВЕ МОДЕЛИ БЛЭКА-ШОУЛСА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76C2F-6ED0-4ED5-9765-AFD393A18F95}"/>
              </a:ext>
            </a:extLst>
          </p:cNvPr>
          <p:cNvSpPr txBox="1"/>
          <p:nvPr/>
        </p:nvSpPr>
        <p:spPr>
          <a:xfrm>
            <a:off x="1834067" y="280966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6FB2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курсовая работа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899655E-14B8-49A2-8AFB-C5F8EF965DC2}"/>
              </a:ext>
            </a:extLst>
          </p:cNvPr>
          <p:cNvSpPr txBox="1">
            <a:spLocks/>
          </p:cNvSpPr>
          <p:nvPr/>
        </p:nvSpPr>
        <p:spPr>
          <a:xfrm>
            <a:off x="402268" y="3464215"/>
            <a:ext cx="2808312" cy="651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sz="2800" kern="1200">
                <a:solidFill>
                  <a:srgbClr val="0A347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 dirty="0"/>
              <a:t>C</a:t>
            </a:r>
            <a:r>
              <a:rPr lang="ru-RU" sz="1400" dirty="0" err="1"/>
              <a:t>тудентки</a:t>
            </a:r>
            <a:r>
              <a:rPr lang="ru-RU" sz="1400" dirty="0"/>
              <a:t> БГУ ФПМИ 3к.10гр. Савицкой В.В.</a:t>
            </a:r>
          </a:p>
          <a:p>
            <a:pPr algn="l">
              <a:lnSpc>
                <a:spcPct val="100000"/>
              </a:lnSpc>
            </a:pP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06A3C-D006-4237-A654-30954869C53A}"/>
              </a:ext>
            </a:extLst>
          </p:cNvPr>
          <p:cNvSpPr txBox="1"/>
          <p:nvPr/>
        </p:nvSpPr>
        <p:spPr>
          <a:xfrm>
            <a:off x="2801389" y="3421635"/>
            <a:ext cx="2536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ru-RU" sz="1400" dirty="0">
                <a:solidFill>
                  <a:srgbClr val="0734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</a:t>
            </a:r>
          </a:p>
          <a:p>
            <a:pPr algn="r">
              <a:lnSpc>
                <a:spcPct val="100000"/>
              </a:lnSpc>
            </a:pPr>
            <a:r>
              <a:rPr lang="ru-RU" sz="1400" dirty="0" err="1">
                <a:solidFill>
                  <a:srgbClr val="0734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Лобач</a:t>
            </a:r>
            <a:r>
              <a:rPr lang="ru-RU" sz="1400" dirty="0">
                <a:solidFill>
                  <a:srgbClr val="0734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С.В.</a:t>
            </a:r>
          </a:p>
        </p:txBody>
      </p:sp>
    </p:spTree>
    <p:extLst>
      <p:ext uri="{BB962C8B-B14F-4D97-AF65-F5344CB8AC3E}">
        <p14:creationId xmlns:p14="http://schemas.microsoft.com/office/powerpoint/2010/main" val="517008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114E2A4-A43B-4395-A34C-29C8824DF9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58627" y="987574"/>
            <a:ext cx="4825182" cy="648221"/>
          </a:xfrm>
        </p:spPr>
        <p:txBody>
          <a:bodyPr>
            <a:noAutofit/>
          </a:bodyPr>
          <a:lstStyle/>
          <a:p>
            <a:r>
              <a:rPr lang="ru-RU" sz="2400" dirty="0"/>
              <a:t>Неизменные процентные ставки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DAC575-31C3-43DC-9F86-A872B2F5F0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58627" y="3003798"/>
            <a:ext cx="4825182" cy="648221"/>
          </a:xfrm>
        </p:spPr>
        <p:txBody>
          <a:bodyPr>
            <a:normAutofit/>
          </a:bodyPr>
          <a:lstStyle/>
          <a:p>
            <a:r>
              <a:rPr lang="ru-RU" sz="2400" dirty="0"/>
              <a:t>Рынок эффективен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C55AB8-D25F-43F6-BA49-191F9E6EA0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8627" y="1995686"/>
            <a:ext cx="4825182" cy="648221"/>
          </a:xfrm>
        </p:spPr>
        <p:txBody>
          <a:bodyPr>
            <a:normAutofit/>
          </a:bodyPr>
          <a:lstStyle/>
          <a:p>
            <a:r>
              <a:rPr lang="ru-RU" sz="2400" dirty="0"/>
              <a:t>Нет комиссий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78DF12E-6C7B-4721-A83A-93502D9779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58627" y="4011910"/>
            <a:ext cx="4825182" cy="648221"/>
          </a:xfrm>
        </p:spPr>
        <p:txBody>
          <a:bodyPr>
            <a:normAutofit/>
          </a:bodyPr>
          <a:lstStyle/>
          <a:p>
            <a:r>
              <a:rPr lang="ru-RU" sz="2400" dirty="0"/>
              <a:t>Опционы европейского типа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763E964-D990-4D76-95FD-669C55BB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521" y="123478"/>
            <a:ext cx="8640960" cy="648221"/>
          </a:xfrm>
        </p:spPr>
        <p:txBody>
          <a:bodyPr/>
          <a:lstStyle/>
          <a:p>
            <a:pPr algn="ctr"/>
            <a:r>
              <a:rPr lang="ru-RU" sz="2800" dirty="0">
                <a:latin typeface="Impact" panose="020B0806030902050204" pitchFamily="34" charset="0"/>
              </a:rPr>
              <a:t>Допущения классической модели Блэка-</a:t>
            </a:r>
            <a:r>
              <a:rPr lang="ru-RU" sz="2800" dirty="0" err="1">
                <a:latin typeface="Impact" panose="020B0806030902050204" pitchFamily="34" charset="0"/>
              </a:rPr>
              <a:t>Шоулса</a:t>
            </a:r>
            <a:endParaRPr lang="ru-RU" sz="2800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C1CA9-466A-49C5-8FA3-3715AB5E6AB4}"/>
              </a:ext>
            </a:extLst>
          </p:cNvPr>
          <p:cNvSpPr txBox="1"/>
          <p:nvPr/>
        </p:nvSpPr>
        <p:spPr>
          <a:xfrm>
            <a:off x="-7722" y="4731990"/>
            <a:ext cx="76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[9]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3185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6722559-AF59-4328-8A25-92C0F2E6A5BC}"/>
              </a:ext>
            </a:extLst>
          </p:cNvPr>
          <p:cNvSpPr/>
          <p:nvPr/>
        </p:nvSpPr>
        <p:spPr>
          <a:xfrm>
            <a:off x="251521" y="1766856"/>
            <a:ext cx="4176462" cy="936104"/>
          </a:xfrm>
          <a:prstGeom prst="rect">
            <a:avLst/>
          </a:prstGeom>
          <a:solidFill>
            <a:srgbClr val="307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Текст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𝑟𝑉</m:t>
                      </m:r>
                      <m:r>
                        <a:rPr lang="ru-RU" sz="1800" i="1" smtClean="0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ru-RU" sz="180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𝑟𝑆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b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​</m:t>
                          </m:r>
                          <m:sSup>
                            <m:sSupPr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ru-RU" sz="1800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V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ru-RU" sz="1800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ru-RU" sz="1800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800" b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​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b="0" i="1" smtClean="0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ru-RU" sz="1800" dirty="0">
                  <a:solidFill>
                    <a:srgbClr val="07347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ru-RU" sz="16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FFFF"/>
                    </a:solidFill>
                    <a:effectLst/>
                    <a:ea typeface="Calibri" panose="020F0502020204030204" pitchFamily="34" charset="0"/>
                  </a:rPr>
                  <a:t> – </a:t>
                </a:r>
                <a:r>
                  <a:rPr lang="ru-RU" sz="1600" dirty="0">
                    <a:solidFill>
                      <a:srgbClr val="FFFFFF"/>
                    </a:solidFill>
                    <a:effectLst/>
                    <a:ea typeface="Calibri" panose="020F0502020204030204" pitchFamily="34" charset="0"/>
                  </a:rPr>
                  <a:t>стоимость базового актива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ru-RU" sz="16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ru-RU" sz="16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6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600" dirty="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</a:rPr>
                  <a:t> – стоимость финансовой производной</a:t>
                </a:r>
                <a:endParaRPr lang="ru-RU" sz="2400" dirty="0">
                  <a:solidFill>
                    <a:srgbClr val="FFFFFF"/>
                  </a:solidFill>
                </a:endParaRPr>
              </a:p>
              <a:p>
                <a:r>
                  <a:rPr lang="ru-RU" sz="1800" dirty="0">
                    <a:solidFill>
                      <a:srgbClr val="073472"/>
                    </a:solidFill>
                  </a:rPr>
                  <a:t>доходность безрискового актива =</a:t>
                </a:r>
              </a:p>
              <a:p>
                <a:r>
                  <a:rPr lang="ru-RU" sz="1800" dirty="0">
                    <a:solidFill>
                      <a:srgbClr val="073472"/>
                    </a:solidFill>
                  </a:rPr>
                  <a:t>скорость изменения стоимости опциона +</a:t>
                </a:r>
              </a:p>
              <a:p>
                <a:r>
                  <a:rPr lang="ru-RU" sz="1800" dirty="0">
                    <a:solidFill>
                      <a:srgbClr val="073472"/>
                    </a:solidFill>
                  </a:rPr>
                  <a:t>чувствительной к изменению цены актива +</a:t>
                </a:r>
              </a:p>
              <a:p>
                <a:r>
                  <a:rPr lang="en-US" sz="1800" dirty="0">
                    <a:solidFill>
                      <a:srgbClr val="073472"/>
                    </a:solidFill>
                  </a:rPr>
                  <a:t>“</a:t>
                </a:r>
                <a:r>
                  <a:rPr lang="ru-RU" sz="1800" dirty="0">
                    <a:solidFill>
                      <a:srgbClr val="073472"/>
                    </a:solidFill>
                  </a:rPr>
                  <a:t>стоимость хеджирования</a:t>
                </a:r>
                <a:r>
                  <a:rPr lang="en-US" sz="1800" dirty="0">
                    <a:solidFill>
                      <a:srgbClr val="073472"/>
                    </a:solidFill>
                  </a:rPr>
                  <a:t>”</a:t>
                </a:r>
                <a:endParaRPr lang="ru-RU" sz="1800" dirty="0">
                  <a:solidFill>
                    <a:srgbClr val="073472"/>
                  </a:solidFill>
                </a:endParaRPr>
              </a:p>
            </p:txBody>
          </p:sp>
        </mc:Choice>
        <mc:Fallback>
          <p:sp>
            <p:nvSpPr>
              <p:cNvPr id="2" name="Текс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168" r="-13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Дифференциальное уравнение Б-Ш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3C18B-A75D-4449-875D-A3C38B48709E}"/>
              </a:ext>
            </a:extLst>
          </p:cNvPr>
          <p:cNvSpPr txBox="1"/>
          <p:nvPr/>
        </p:nvSpPr>
        <p:spPr>
          <a:xfrm>
            <a:off x="4860032" y="170765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err="1">
                <a:solidFill>
                  <a:srgbClr val="EFF1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Винеровские</a:t>
            </a:r>
            <a:r>
              <a:rPr lang="ru-RU" dirty="0">
                <a:solidFill>
                  <a:srgbClr val="EFF1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процессы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5FD7D-DC4E-4219-B7DA-32D24AA5E115}"/>
              </a:ext>
            </a:extLst>
          </p:cNvPr>
          <p:cNvSpPr txBox="1"/>
          <p:nvPr/>
        </p:nvSpPr>
        <p:spPr>
          <a:xfrm>
            <a:off x="6804248" y="170765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Лемма Ито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5EA37-4941-4E0D-858B-47548045BBEE}"/>
              </a:ext>
            </a:extLst>
          </p:cNvPr>
          <p:cNvSpPr txBox="1"/>
          <p:nvPr/>
        </p:nvSpPr>
        <p:spPr>
          <a:xfrm>
            <a:off x="6796367" y="2743349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EFF1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Безрисковый портфель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3F611-6085-44CB-B0BE-C503E9E0762E}"/>
              </a:ext>
            </a:extLst>
          </p:cNvPr>
          <p:cNvSpPr txBox="1"/>
          <p:nvPr/>
        </p:nvSpPr>
        <p:spPr>
          <a:xfrm>
            <a:off x="4860032" y="2743349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Справедливая стоимость опциона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81524-8E41-4C3A-BB57-40E3906C16D5}"/>
              </a:ext>
            </a:extLst>
          </p:cNvPr>
          <p:cNvSpPr txBox="1"/>
          <p:nvPr/>
        </p:nvSpPr>
        <p:spPr>
          <a:xfrm>
            <a:off x="-7722" y="4731990"/>
            <a:ext cx="76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6079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70770E79-61B8-4397-8EB4-4C9E4C86CB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0824" y="1059656"/>
                <a:ext cx="3745111" cy="323969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 smtClean="0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1800" i="1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ru-RU" sz="1800" i="1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sz="1800" i="1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734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rgbClr val="073472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8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800" dirty="0">
                  <a:solidFill>
                    <a:srgbClr val="073472"/>
                  </a:solidFill>
                </a:endParaRPr>
              </a:p>
              <a:p>
                <a:endParaRPr lang="ru-RU" sz="1800" b="0" i="1" dirty="0">
                  <a:solidFill>
                    <a:srgbClr val="073472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±</m:t>
                          </m:r>
                        </m:sub>
                      </m:sSub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func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800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800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>
                  <a:solidFill>
                    <a:srgbClr val="073472"/>
                  </a:solidFill>
                </a:endParaRP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70770E79-61B8-4397-8EB4-4C9E4C86C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0824" y="1059656"/>
                <a:ext cx="3745111" cy="32396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BED7339-CB03-45C1-BFFE-3D92164ADCE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716016" y="195486"/>
                <a:ext cx="4211960" cy="4948014"/>
              </a:xfrm>
            </p:spPr>
            <p:txBody>
              <a:bodyPr>
                <a:normAutofit fontScale="92500" lnSpcReduction="10000"/>
              </a:bodyPr>
              <a:lstStyle/>
              <a:p>
                <a:pPr indent="450215" algn="l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ru-RU" sz="1800" i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ru-RU" sz="1800" dirty="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</a:rPr>
                  <a:t> – цена исполнения;</a:t>
                </a:r>
                <a:endParaRPr lang="ru-RU" sz="1800" dirty="0">
                  <a:solidFill>
                    <a:srgbClr val="FFFFFF"/>
                  </a:solidFill>
                  <a:effectLst/>
                  <a:ea typeface="Calibri" panose="020F0502020204030204" pitchFamily="34" charset="0"/>
                </a:endParaRPr>
              </a:p>
              <a:p>
                <a:pPr indent="450215" algn="l">
                  <a:lnSpc>
                    <a:spcPct val="107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</a:rPr>
                  <a:t> – стоимость базового актива в момент заключения контракта;</a:t>
                </a:r>
                <a:endParaRPr lang="ru-RU" sz="1800" dirty="0">
                  <a:solidFill>
                    <a:srgbClr val="FFFFFF"/>
                  </a:solidFill>
                  <a:effectLst/>
                  <a:ea typeface="Calibri" panose="020F0502020204030204" pitchFamily="34" charset="0"/>
                </a:endParaRPr>
              </a:p>
              <a:p>
                <a:pPr indent="450215" algn="l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𝑐</m:t>
                    </m:r>
                  </m:oMath>
                </a14:m>
                <a:r>
                  <a:rPr lang="ru-RU" sz="1800" dirty="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</a:rPr>
                  <a:t> – стоимость опциона колл;</a:t>
                </a:r>
                <a:endParaRPr lang="ru-RU" sz="1800" dirty="0">
                  <a:solidFill>
                    <a:srgbClr val="FFFFFF"/>
                  </a:solidFill>
                  <a:effectLst/>
                  <a:ea typeface="Calibri" panose="020F0502020204030204" pitchFamily="34" charset="0"/>
                </a:endParaRPr>
              </a:p>
              <a:p>
                <a:pPr indent="450215" algn="l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ru-RU" sz="1800" dirty="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</a:rPr>
                  <a:t> – величина безрисковой процентной ставки;</a:t>
                </a:r>
                <a:endParaRPr lang="ru-RU" sz="1800" dirty="0">
                  <a:solidFill>
                    <a:srgbClr val="FFFFFF"/>
                  </a:solidFill>
                  <a:effectLst/>
                  <a:ea typeface="Calibri" panose="020F0502020204030204" pitchFamily="34" charset="0"/>
                </a:endParaRPr>
              </a:p>
              <a:p>
                <a:pPr indent="450215" algn="l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ru-RU" sz="1800" dirty="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</a:rPr>
                  <a:t> – время до экспирации;</a:t>
                </a:r>
                <a:endParaRPr lang="ru-RU" sz="1800" dirty="0">
                  <a:solidFill>
                    <a:srgbClr val="FFFFFF"/>
                  </a:solidFill>
                  <a:effectLst/>
                  <a:ea typeface="Calibri" panose="020F0502020204030204" pitchFamily="34" charset="0"/>
                </a:endParaRPr>
              </a:p>
              <a:p>
                <a:pPr indent="450215" algn="l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ru-RU" sz="1800" i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𝒩</m:t>
                    </m:r>
                    <m:d>
                      <m:dPr>
                        <m:ctrlP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lang="ru-RU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18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8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ru-RU" sz="18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subSup"/>
                        <m:ctrlP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−∞</m:t>
                        </m:r>
                      </m:sub>
                      <m:sup>
                        <m: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sup>
                      <m:e>
                        <m:func>
                          <m:funcPr>
                            <m:ctrlPr>
                              <a:rPr lang="ru-RU" sz="180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sz="180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sz="180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ru-RU" sz="180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80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ru-RU" sz="1800" i="1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ru-RU" sz="1800" i="1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ru-RU" sz="180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ru-RU" sz="1800" dirty="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solidFill>
                      <a:srgbClr val="FFFFFF"/>
                    </a:solidFill>
                    <a:effectLst/>
                    <a:ea typeface="Calibri" panose="020F0502020204030204" pitchFamily="34" charset="0"/>
                  </a:rPr>
                  <a:t>–кумулятивная функция распределения нормального распределения;</a:t>
                </a:r>
              </a:p>
              <a:p>
                <a:pPr indent="450215" algn="l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𝜎</m:t>
                    </m:r>
                  </m:oMath>
                </a14:m>
                <a:r>
                  <a:rPr lang="ru-RU" sz="1800" dirty="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</a:rPr>
                  <a:t> – волатильность актива;</a:t>
                </a:r>
              </a:p>
              <a:p>
                <a:pPr indent="450215" algn="l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𝜎</m:t>
                      </m:r>
                      <m:r>
                        <a:rPr lang="ru-RU" sz="180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800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ru-RU" sz="1800" i="1">
                                              <a:solidFill>
                                                <a:srgbClr val="FFFF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ru-RU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,</m:t>
                      </m:r>
                    </m:oMath>
                  </m:oMathPara>
                </a14:m>
                <a:endParaRPr lang="ru-RU" sz="18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endParaRPr lang="ru-RU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2BED7339-CB03-45C1-BFFE-3D92164AD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716016" y="195486"/>
                <a:ext cx="4211960" cy="4948014"/>
              </a:xfrm>
              <a:blipFill>
                <a:blip r:embed="rId3"/>
                <a:stretch>
                  <a:fillRect l="-1013" t="-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39BBEDBE-5E24-4B0B-BD9F-C5FFBCC54F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11" y="195486"/>
            <a:ext cx="4248471" cy="72008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Формула Блэка-</a:t>
            </a:r>
            <a:r>
              <a:rPr lang="ru-RU" dirty="0" err="1">
                <a:latin typeface="Impact" panose="020B0806030902050204" pitchFamily="34" charset="0"/>
              </a:rPr>
              <a:t>Шоулса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6C28D49D-8581-4503-AC32-AB58068B37E3}"/>
              </a:ext>
            </a:extLst>
          </p:cNvPr>
          <p:cNvSpPr/>
          <p:nvPr/>
        </p:nvSpPr>
        <p:spPr>
          <a:xfrm>
            <a:off x="66544" y="1491630"/>
            <a:ext cx="4073407" cy="792526"/>
          </a:xfrm>
          <a:prstGeom prst="downArrow">
            <a:avLst>
              <a:gd name="adj1" fmla="val 50000"/>
              <a:gd name="adj2" fmla="val 7577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5CEFD2-336C-4CE7-953B-0BA607F559A1}"/>
                  </a:ext>
                </a:extLst>
              </p:cNvPr>
              <p:cNvSpPr txBox="1"/>
              <p:nvPr/>
            </p:nvSpPr>
            <p:spPr>
              <a:xfrm>
                <a:off x="951119" y="1666487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ru-RU" sz="180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180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5CEFD2-336C-4CE7-953B-0BA607F55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9" y="1666487"/>
                <a:ext cx="230425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B71227-632D-4DFA-B1C7-ADB7388A89A7}"/>
                  </a:ext>
                </a:extLst>
              </p:cNvPr>
              <p:cNvSpPr txBox="1"/>
              <p:nvPr/>
            </p:nvSpPr>
            <p:spPr>
              <a:xfrm>
                <a:off x="1619672" y="3837682"/>
                <a:ext cx="46325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B71227-632D-4DFA-B1C7-ADB7388A8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837682"/>
                <a:ext cx="46325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C44D939-E2C6-4669-BA4F-67E086180D88}"/>
              </a:ext>
            </a:extLst>
          </p:cNvPr>
          <p:cNvSpPr txBox="1"/>
          <p:nvPr/>
        </p:nvSpPr>
        <p:spPr>
          <a:xfrm>
            <a:off x="-7722" y="4731990"/>
            <a:ext cx="76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559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495E30-8AB4-449B-A087-E6E43B153721}"/>
              </a:ext>
            </a:extLst>
          </p:cNvPr>
          <p:cNvSpPr/>
          <p:nvPr/>
        </p:nvSpPr>
        <p:spPr>
          <a:xfrm>
            <a:off x="0" y="3579862"/>
            <a:ext cx="9144000" cy="1563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E445D7EA-15C7-41E8-863D-AC3DACD9950F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51520" y="1347614"/>
                <a:ext cx="8640961" cy="3528392"/>
              </a:xfrm>
            </p:spPr>
            <p:txBody>
              <a:bodyPr>
                <a:normAutofit fontScale="925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𝑟𝑇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800" dirty="0">
                  <a:solidFill>
                    <a:srgbClr val="07347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𝑟𝑇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1800" i="1">
                                      <a:solidFill>
                                        <a:srgbClr val="07347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rgbClr val="07347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  <m:r>
                        <a:rPr lang="ru-RU" sz="1800" i="1">
                          <a:solidFill>
                            <a:srgbClr val="07347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07347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  <a:p>
                <a:pPr indent="450215" algn="just">
                  <a:lnSpc>
                    <a:spcPct val="107000"/>
                  </a:lnSpc>
                </a:pPr>
                <a:endParaRPr lang="ru-RU" sz="1800" i="1" dirty="0">
                  <a:solidFill>
                    <a:srgbClr val="FFFFFF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07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– ожидаемый размер дивиденда в i-ом периоде;</a:t>
                </a:r>
              </a:p>
              <a:p>
                <a:pPr indent="450215" algn="just">
                  <a:lnSpc>
                    <a:spcPct val="107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ru-RU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время в годах до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ru-RU" sz="18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-ой выплаты дивидендов;</a:t>
                </a:r>
              </a:p>
              <a:p>
                <a:pPr indent="45021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ru-RU" sz="18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ожидаемое количество выплат дивидендов до истечения срока действия опциона.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E445D7EA-15C7-41E8-863D-AC3DACD99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51520" y="1347614"/>
                <a:ext cx="8640961" cy="352839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Текст 2">
            <a:extLst>
              <a:ext uri="{FF2B5EF4-FFF2-40B4-BE49-F238E27FC236}">
                <a16:creationId xmlns:a16="http://schemas.microsoft.com/office/drawing/2014/main" id="{32BDE4B1-63C4-49CE-8F7E-DD4385A8E2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Формула Б-Ш при выплате дискретных дивидендов по базовому активу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BB5682-6677-4568-AEE9-E5E1D34F5999}"/>
                  </a:ext>
                </a:extLst>
              </p:cNvPr>
              <p:cNvSpPr txBox="1"/>
              <p:nvPr/>
            </p:nvSpPr>
            <p:spPr>
              <a:xfrm>
                <a:off x="5436096" y="2178015"/>
                <a:ext cx="45854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000" b="1" i="1" smtClean="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1" i="1" smtClean="0">
                              <a:solidFill>
                                <a:srgbClr val="07347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BB5682-6677-4568-AEE9-E5E1D34F5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178015"/>
                <a:ext cx="458544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AF1DC3-410E-4244-B63F-DB25F36E6CB3}"/>
              </a:ext>
            </a:extLst>
          </p:cNvPr>
          <p:cNvSpPr txBox="1"/>
          <p:nvPr/>
        </p:nvSpPr>
        <p:spPr>
          <a:xfrm>
            <a:off x="-7722" y="4731990"/>
            <a:ext cx="76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[11]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509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785AEC-E269-48A7-8A6B-A94B309CE40D}"/>
              </a:ext>
            </a:extLst>
          </p:cNvPr>
          <p:cNvSpPr/>
          <p:nvPr/>
        </p:nvSpPr>
        <p:spPr>
          <a:xfrm>
            <a:off x="0" y="2151"/>
            <a:ext cx="9144000" cy="10574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82A6DE3-D5AB-4612-81A3-B95EBDAB11C5}"/>
              </a:ext>
            </a:extLst>
          </p:cNvPr>
          <p:cNvSpPr/>
          <p:nvPr/>
        </p:nvSpPr>
        <p:spPr>
          <a:xfrm>
            <a:off x="0" y="3867894"/>
            <a:ext cx="9144000" cy="1275606"/>
          </a:xfrm>
          <a:prstGeom prst="rect">
            <a:avLst/>
          </a:prstGeom>
          <a:solidFill>
            <a:srgbClr val="EF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4AF2FDC9-1233-4F27-AEF3-762236D21BFF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251520" y="1347614"/>
                <a:ext cx="8640961" cy="35283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𝑞𝑇</m:t>
                          </m:r>
                        </m:sup>
                      </m:sSup>
                      <m:sSub>
                        <m:sSubPr>
                          <m:ctrlPr>
                            <a:rPr lang="ru-RU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ru-RU" sz="180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2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𝑟𝑇</m:t>
                          </m:r>
                        </m:sup>
                      </m:sSup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sz="12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12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12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𝑞𝑇</m:t>
                          </m:r>
                        </m:sup>
                      </m:sSup>
                      <m:sSub>
                        <m:sSubPr>
                          <m:ctrlPr>
                            <a:rPr lang="ru-RU" sz="12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sz="12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12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ru-RU" sz="180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80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80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±</m:t>
                          </m:r>
                        </m:sub>
                        <m:sup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𝑞</m:t>
                          </m:r>
                        </m:sup>
                      </m:sSubSup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func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𝑟</m:t>
                              </m:r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±</m:t>
                              </m:r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endParaRPr lang="ru-RU" dirty="0"/>
              </a:p>
              <a:p>
                <a:pPr indent="450215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800" i="1" smtClean="0">
                        <a:solidFill>
                          <a:srgbClr val="07347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ru-RU" sz="1800" dirty="0">
                    <a:solidFill>
                      <a:srgbClr val="07347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– постоянная дивидендная ставка базового актива.</a:t>
                </a:r>
                <a:endParaRPr lang="ru-RU" sz="1800" dirty="0">
                  <a:solidFill>
                    <a:srgbClr val="073472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07000"/>
                  </a:lnSpc>
                  <a:spcAft>
                    <a:spcPts val="800"/>
                  </a:spcAft>
                </a:pPr>
                <a:endParaRPr lang="ru-RU" sz="1800" dirty="0">
                  <a:solidFill>
                    <a:srgbClr val="073472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4AF2FDC9-1233-4F27-AEF3-762236D21B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251520" y="1347614"/>
                <a:ext cx="8640961" cy="352839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Текст 2">
            <a:extLst>
              <a:ext uri="{FF2B5EF4-FFF2-40B4-BE49-F238E27FC236}">
                <a16:creationId xmlns:a16="http://schemas.microsoft.com/office/drawing/2014/main" id="{89774528-3E8E-4833-8D41-C02070026E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521" y="123478"/>
            <a:ext cx="8640960" cy="864096"/>
          </a:xfrm>
        </p:spPr>
        <p:txBody>
          <a:bodyPr/>
          <a:lstStyle/>
          <a:p>
            <a:r>
              <a:rPr lang="ru-RU" dirty="0">
                <a:solidFill>
                  <a:srgbClr val="073472"/>
                </a:solidFill>
              </a:rPr>
              <a:t>Формула Б-Ш при выплате непрерывных дивидендов по базовому активу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AA49F-E412-492D-B639-9BDA8FEAEB2D}"/>
                  </a:ext>
                </a:extLst>
              </p:cNvPr>
              <p:cNvSpPr txBox="1"/>
              <p:nvPr/>
            </p:nvSpPr>
            <p:spPr>
              <a:xfrm>
                <a:off x="4788024" y="17076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80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ru-RU" sz="2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AA49F-E412-492D-B639-9BDA8FEAE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707654"/>
                <a:ext cx="45720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452DC7E-F047-4B2C-AE5D-5A7A0E2AB7B8}"/>
              </a:ext>
            </a:extLst>
          </p:cNvPr>
          <p:cNvSpPr txBox="1"/>
          <p:nvPr/>
        </p:nvSpPr>
        <p:spPr>
          <a:xfrm>
            <a:off x="-7722" y="4731990"/>
            <a:ext cx="76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[12]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143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572B759-EEF1-4DA7-A19D-7596AFB04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73472"/>
                </a:solidFill>
                <a:ea typeface="Times New Roman" panose="02020603050405020304" pitchFamily="18" charset="0"/>
              </a:rPr>
              <a:t>П</a:t>
            </a:r>
            <a:r>
              <a:rPr lang="ru-RU" sz="1800" dirty="0">
                <a:solidFill>
                  <a:srgbClr val="073472"/>
                </a:solidFill>
                <a:effectLst/>
                <a:ea typeface="Times New Roman" panose="02020603050405020304" pitchFamily="18" charset="0"/>
              </a:rPr>
              <a:t>роизведите расчет справедливой цены европейских колл- и пут-опционов, у которых время экспирации 10 месяцев, цена исполнения 100 у.е., цена базового актива 100 у.е. Волатильность рынка 0,1; безрисковая ставка составляет 10%.</a:t>
            </a:r>
            <a:endParaRPr lang="ru-RU" dirty="0">
              <a:solidFill>
                <a:srgbClr val="07347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8D249D3-5262-49A1-BF65-0155AD28855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716016" y="195486"/>
                <a:ext cx="4211960" cy="4824536"/>
              </a:xfrm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𝑇</m:t>
                      </m:r>
                      <m:r>
                        <a:rPr lang="en-US" sz="180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=10 м.≈0.83 г., 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𝑟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=0.1, 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𝜎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=0.1, 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=100, 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𝐾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=100.</m:t>
                      </m:r>
                    </m:oMath>
                  </m:oMathPara>
                </a14:m>
                <a:endParaRPr lang="ru-RU" sz="18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100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func>
                          <m:r>
                            <a:rPr lang="en-US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0.1+</m:t>
                              </m:r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0.1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∙0.83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0.1</m:t>
                          </m:r>
                          <m:rad>
                            <m:radPr>
                              <m:degHide m:val="on"/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0.83</m:t>
                              </m:r>
                            </m:e>
                          </m:rad>
                        </m:den>
                      </m:f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=0.9566;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100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func>
                          <m:r>
                            <a:rPr lang="en-US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0.1−</m:t>
                              </m:r>
                              <m:f>
                                <m:fPr>
                                  <m:ctrlPr>
                                    <a:rPr lang="ru-RU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0.1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∙0.83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0.1</m:t>
                          </m:r>
                          <m:rad>
                            <m:radPr>
                              <m:degHide m:val="on"/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0.83</m:t>
                              </m:r>
                            </m:e>
                          </m:rad>
                        </m:den>
                      </m:f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</m:t>
                      </m:r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8655.</m:t>
                      </m:r>
                    </m:oMath>
                  </m:oMathPara>
                </a14:m>
                <a:endParaRPr lang="ru-RU" sz="18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0.9566</m:t>
                          </m:r>
                        </m:e>
                      </m:d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=0.8306,  </m:t>
                      </m:r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𝒩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0.8655</m:t>
                          </m:r>
                        </m:e>
                      </m:d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=0.8066</m:t>
                      </m:r>
                      <m:r>
                        <a:rPr lang="ru-RU" sz="1800" b="0" i="0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dirty="0">
                  <a:solidFill>
                    <a:srgbClr val="FFFFFF"/>
                  </a:solidFill>
                </a:endParaRPr>
              </a:p>
              <a:p>
                <a:pPr indent="450215" algn="just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𝑐</m:t>
                      </m:r>
                      <m:r>
                        <a:rPr lang="ru-RU" sz="1800" b="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=100∙</m:t>
                      </m:r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0.8306−100∙</m:t>
                      </m:r>
                      <m:func>
                        <m:func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−0.1∙0.83</m:t>
                              </m:r>
                            </m:e>
                          </m:d>
                        </m:e>
                      </m:func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∙0.8066=8.83 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у.е.</m:t>
                          </m:r>
                        </m:e>
                      </m:d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r>
                        <a:rPr lang="ru-RU" sz="1800" b="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=100∙</m:t>
                      </m:r>
                      <m:func>
                        <m:funcPr>
                          <m:ctrlPr>
                            <a:rPr lang="ru-RU" sz="18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−0.1∙0.83</m:t>
                              </m:r>
                            </m:e>
                          </m:d>
                        </m:e>
                      </m:func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∙0.</m:t>
                      </m:r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1934−100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∙0.1</m:t>
                      </m:r>
                      <m:r>
                        <a:rPr lang="ru-RU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694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=0.860.</m:t>
                      </m:r>
                    </m:oMath>
                  </m:oMathPara>
                </a14:m>
                <a:endParaRPr lang="ru-RU" sz="18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A8D249D3-5262-49A1-BF65-0155AD2885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716016" y="195486"/>
                <a:ext cx="4211960" cy="48245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FC0FED98-7B05-41B3-B466-6C451BBEB6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800" b="1" dirty="0">
                <a:solidFill>
                  <a:srgbClr val="073472"/>
                </a:solidFill>
                <a:effectLst/>
                <a:ea typeface="Times New Roman" panose="02020603050405020304" pitchFamily="18" charset="0"/>
              </a:rPr>
              <a:t>Вычисление справедливой цены европейских опционов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0454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0DC4E35-C93D-42CA-B7F2-DCEF5AFA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Компьютерное моделирование изменения цен опционов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8BBC7E-972E-4421-A5AC-401C926E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" y="1086093"/>
            <a:ext cx="6262965" cy="4068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A3A9B2-1B9E-423E-AFDE-F10C69AA2EE0}"/>
                  </a:ext>
                </a:extLst>
              </p:cNvPr>
              <p:cNvSpPr txBox="1"/>
              <p:nvPr/>
            </p:nvSpPr>
            <p:spPr>
              <a:xfrm>
                <a:off x="6372200" y="1794917"/>
                <a:ext cx="1944216" cy="2651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l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07347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ru-RU" sz="2400" dirty="0">
                    <a:solidFill>
                      <a:srgbClr val="073472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rgbClr val="073472"/>
                    </a:solidFill>
                    <a:ea typeface="Times New Roman" panose="02020603050405020304" pitchFamily="18" charset="0"/>
                  </a:rPr>
                  <a:t>= 100</a:t>
                </a:r>
                <a:endParaRPr lang="ru-RU" sz="2400" dirty="0">
                  <a:solidFill>
                    <a:srgbClr val="073472"/>
                  </a:solidFill>
                  <a:effectLst/>
                  <a:ea typeface="Calibri" panose="020F0502020204030204" pitchFamily="34" charset="0"/>
                </a:endParaRPr>
              </a:p>
              <a:p>
                <a:pPr indent="450215" algn="l">
                  <a:lnSpc>
                    <a:spcPct val="107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rgbClr val="07347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7347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400" i="1">
                            <a:solidFill>
                              <a:srgbClr val="07347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073472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rgbClr val="073472"/>
                    </a:solidFill>
                    <a:ea typeface="Times New Roman" panose="02020603050405020304" pitchFamily="18" charset="0"/>
                  </a:rPr>
                  <a:t>= 100</a:t>
                </a:r>
                <a:endParaRPr lang="ru-RU" sz="2400" dirty="0">
                  <a:solidFill>
                    <a:srgbClr val="073472"/>
                  </a:solidFill>
                  <a:effectLst/>
                  <a:ea typeface="Calibri" panose="020F0502020204030204" pitchFamily="34" charset="0"/>
                </a:endParaRPr>
              </a:p>
              <a:p>
                <a:pPr indent="450215" algn="l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07347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𝑟</m:t>
                    </m:r>
                    <m:r>
                      <a:rPr lang="ru-RU" sz="2400" b="0" i="0" smtClean="0">
                        <a:solidFill>
                          <a:srgbClr val="07347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073472"/>
                    </a:solidFill>
                    <a:ea typeface="Times New Roman" panose="02020603050405020304" pitchFamily="18" charset="0"/>
                  </a:rPr>
                  <a:t>= 0.05</a:t>
                </a:r>
                <a:endParaRPr lang="ru-RU" sz="2400" dirty="0">
                  <a:solidFill>
                    <a:srgbClr val="073472"/>
                  </a:solidFill>
                  <a:effectLst/>
                  <a:ea typeface="Calibri" panose="020F0502020204030204" pitchFamily="34" charset="0"/>
                </a:endParaRPr>
              </a:p>
              <a:p>
                <a:pPr indent="450215" algn="l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07347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ru-RU" sz="2400" dirty="0">
                    <a:solidFill>
                      <a:srgbClr val="073472"/>
                    </a:solidFill>
                    <a:effectLst/>
                    <a:ea typeface="Calibri" panose="020F0502020204030204" pitchFamily="34" charset="0"/>
                  </a:rPr>
                  <a:t> = 0.5</a:t>
                </a:r>
              </a:p>
              <a:p>
                <a:pPr indent="450215" algn="l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07347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𝜎</m:t>
                    </m:r>
                  </m:oMath>
                </a14:m>
                <a:r>
                  <a:rPr lang="ru-RU" sz="2400" dirty="0">
                    <a:solidFill>
                      <a:srgbClr val="073472"/>
                    </a:solidFill>
                    <a:effectLst/>
                    <a:ea typeface="Calibri" panose="020F0502020204030204" pitchFamily="34" charset="0"/>
                  </a:rPr>
                  <a:t> = 0.2</a:t>
                </a:r>
              </a:p>
              <a:p>
                <a:pPr indent="450215" algn="l">
                  <a:lnSpc>
                    <a:spcPct val="107000"/>
                  </a:lnSpc>
                  <a:spcAft>
                    <a:spcPts val="800"/>
                  </a:spcAft>
                </a:pPr>
                <a:endParaRPr lang="ru-RU" sz="2400" dirty="0">
                  <a:solidFill>
                    <a:srgbClr val="073472"/>
                  </a:solidFill>
                  <a:effectLst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A3A9B2-1B9E-423E-AFDE-F10C69AA2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794917"/>
                <a:ext cx="1944216" cy="2651047"/>
              </a:xfrm>
              <a:prstGeom prst="rect">
                <a:avLst/>
              </a:prstGeom>
              <a:blipFill>
                <a:blip r:embed="rId3"/>
                <a:stretch>
                  <a:fillRect t="-1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373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29C0CE-02A9-4C4B-BECC-CDB63A159B95}"/>
              </a:ext>
            </a:extLst>
          </p:cNvPr>
          <p:cNvSpPr/>
          <p:nvPr/>
        </p:nvSpPr>
        <p:spPr>
          <a:xfrm>
            <a:off x="0" y="2151"/>
            <a:ext cx="9144000" cy="1057431"/>
          </a:xfrm>
          <a:prstGeom prst="rect">
            <a:avLst/>
          </a:prstGeom>
          <a:solidFill>
            <a:srgbClr val="FFFF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Набор старинных элементов добычи нефти | Бесплатно векторы">
            <a:extLst>
              <a:ext uri="{FF2B5EF4-FFF2-40B4-BE49-F238E27FC236}">
                <a16:creationId xmlns:a16="http://schemas.microsoft.com/office/drawing/2014/main" id="{E09D50E2-C448-4F8A-86CA-002C71008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4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060" b="65540" l="2900" r="26100"/>
                    </a14:imgEffect>
                    <a14:imgEffect>
                      <a14:sharpenSoften amount="-52000"/>
                    </a14:imgEffect>
                    <a14:imgEffect>
                      <a14:brightnessContrast bright="85000" contrast="-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000" r="71000" b="30400"/>
          <a:stretch/>
        </p:blipFill>
        <p:spPr bwMode="auto">
          <a:xfrm>
            <a:off x="7164288" y="2211710"/>
            <a:ext cx="2423592" cy="33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Таблица 18">
            <a:extLst>
              <a:ext uri="{FF2B5EF4-FFF2-40B4-BE49-F238E27FC236}">
                <a16:creationId xmlns:a16="http://schemas.microsoft.com/office/drawing/2014/main" id="{EC9F1CC4-7BE0-47AD-86DE-BFB136E45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666401"/>
              </p:ext>
            </p:extLst>
          </p:nvPr>
        </p:nvGraphicFramePr>
        <p:xfrm>
          <a:off x="0" y="1131224"/>
          <a:ext cx="9144000" cy="3040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13391403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09480113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51006271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588082545"/>
                    </a:ext>
                  </a:extLst>
                </a:gridCol>
              </a:tblGrid>
              <a:tr h="760028"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Тип волатильности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Ежедневная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Еженедельная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Ежемесячная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010306"/>
                  </a:ext>
                </a:extLst>
              </a:tr>
              <a:tr h="760028"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Значение волатильности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0.0211</a:t>
                      </a:r>
                      <a:endParaRPr lang="ru-RU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0.0525</a:t>
                      </a:r>
                      <a:endParaRPr lang="ru-RU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0.0704</a:t>
                      </a:r>
                      <a:endParaRPr lang="ru-RU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022042"/>
                  </a:ext>
                </a:extLst>
              </a:tr>
              <a:tr h="760028"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Цена опциона-колл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$2.28</a:t>
                      </a:r>
                      <a:endParaRPr lang="ru-RU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$2.64</a:t>
                      </a:r>
                      <a:endParaRPr lang="ru-RU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$2.96</a:t>
                      </a:r>
                      <a:endParaRPr lang="ru-RU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982884"/>
                  </a:ext>
                </a:extLst>
              </a:tr>
              <a:tr h="760028"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Цена опциона-пут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$0.01</a:t>
                      </a:r>
                      <a:endParaRPr lang="ru-RU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$0.37</a:t>
                      </a:r>
                      <a:endParaRPr lang="ru-RU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$0.69</a:t>
                      </a:r>
                      <a:endParaRPr lang="ru-RU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073711"/>
                  </a:ext>
                </a:extLst>
              </a:tr>
            </a:tbl>
          </a:graphicData>
        </a:graphic>
      </p:graphicFrame>
      <p:sp>
        <p:nvSpPr>
          <p:cNvPr id="20" name="Текст 3">
            <a:extLst>
              <a:ext uri="{FF2B5EF4-FFF2-40B4-BE49-F238E27FC236}">
                <a16:creationId xmlns:a16="http://schemas.microsoft.com/office/drawing/2014/main" id="{F9C0E8B1-6F31-4623-9D09-DA8B90F1E9E5}"/>
              </a:ext>
            </a:extLst>
          </p:cNvPr>
          <p:cNvSpPr txBox="1">
            <a:spLocks/>
          </p:cNvSpPr>
          <p:nvPr/>
        </p:nvSpPr>
        <p:spPr>
          <a:xfrm>
            <a:off x="251521" y="123478"/>
            <a:ext cx="8640959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rgbClr val="0A34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073472"/>
                </a:solidFill>
                <a:ea typeface="Times New Roman" panose="02020603050405020304" pitchFamily="18" charset="0"/>
              </a:rPr>
              <a:t>Вычисление справедливой цены европейских опционов</a:t>
            </a:r>
            <a:r>
              <a:rPr lang="en-US" sz="2400" b="1" dirty="0">
                <a:solidFill>
                  <a:srgbClr val="073472"/>
                </a:solidFill>
                <a:ea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73472"/>
                </a:solidFill>
                <a:ea typeface="Times New Roman" panose="02020603050405020304" pitchFamily="18" charset="0"/>
              </a:rPr>
              <a:t>на реальных данных</a:t>
            </a:r>
          </a:p>
          <a:p>
            <a:endParaRPr lang="ru-RU" sz="3600" dirty="0">
              <a:solidFill>
                <a:srgbClr val="073472"/>
              </a:solidFill>
            </a:endParaRPr>
          </a:p>
        </p:txBody>
      </p:sp>
      <p:pic>
        <p:nvPicPr>
          <p:cNvPr id="1028" name="Picture 4" descr="Набор старинных элементов добычи нефти | Бесплатно векторы">
            <a:extLst>
              <a:ext uri="{FF2B5EF4-FFF2-40B4-BE49-F238E27FC236}">
                <a16:creationId xmlns:a16="http://schemas.microsoft.com/office/drawing/2014/main" id="{B2F9B75B-1732-44EA-824E-2E91C6F8B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5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038" b="96645" l="3674" r="49681">
                        <a14:foregroundMark x1="11502" y1="84345" x2="13259" y2="86102"/>
                        <a14:foregroundMark x1="20927" y1="76677" x2="18051" y2="76198"/>
                        <a14:foregroundMark x1="5751" y1="79872" x2="3674" y2="85144"/>
                      </a14:backgroundRemoval>
                    </a14:imgEffect>
                    <a14:imgEffect>
                      <a14:sharpenSoften amount="-68000"/>
                    </a14:imgEffect>
                    <a14:imgEffect>
                      <a14:brightnessContrast bright="62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6" t="75865" r="44446" b="735"/>
          <a:stretch/>
        </p:blipFill>
        <p:spPr bwMode="auto">
          <a:xfrm flipH="1">
            <a:off x="-540568" y="3908183"/>
            <a:ext cx="3600400" cy="160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531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1000" t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281D674-5F20-43FD-9764-EA440E53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1282934"/>
            <a:ext cx="3312368" cy="40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E5FE751-5618-47C3-8A69-650DE218266F}"/>
              </a:ext>
            </a:extLst>
          </p:cNvPr>
          <p:cNvSpPr/>
          <p:nvPr/>
        </p:nvSpPr>
        <p:spPr>
          <a:xfrm>
            <a:off x="0" y="0"/>
            <a:ext cx="9144000" cy="5141349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3263064-4C44-42A7-8089-61B422642061}"/>
              </a:ext>
            </a:extLst>
          </p:cNvPr>
          <p:cNvSpPr/>
          <p:nvPr/>
        </p:nvSpPr>
        <p:spPr>
          <a:xfrm>
            <a:off x="0" y="2151"/>
            <a:ext cx="9144000" cy="1057431"/>
          </a:xfrm>
          <a:prstGeom prst="rect">
            <a:avLst/>
          </a:prstGeom>
          <a:solidFill>
            <a:srgbClr val="FFFF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6F63C29A-A6D1-44BA-B7A8-9419848BCD32}"/>
              </a:ext>
            </a:extLst>
          </p:cNvPr>
          <p:cNvSpPr txBox="1">
            <a:spLocks/>
          </p:cNvSpPr>
          <p:nvPr/>
        </p:nvSpPr>
        <p:spPr>
          <a:xfrm>
            <a:off x="54746" y="123478"/>
            <a:ext cx="8892479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rgbClr val="0A34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073472"/>
                </a:solidFill>
                <a:ea typeface="Times New Roman" panose="02020603050405020304" pitchFamily="18" charset="0"/>
              </a:rPr>
              <a:t>Вычисление справедливой цены европейских опционов с выплатой по дивидендам</a:t>
            </a:r>
            <a:r>
              <a:rPr lang="en-US" sz="2400" b="1" dirty="0">
                <a:solidFill>
                  <a:srgbClr val="073472"/>
                </a:solidFill>
                <a:ea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73472"/>
                </a:solidFill>
                <a:ea typeface="Times New Roman" panose="02020603050405020304" pitchFamily="18" charset="0"/>
              </a:rPr>
              <a:t>на реальных данных</a:t>
            </a:r>
          </a:p>
          <a:p>
            <a:endParaRPr lang="ru-RU" sz="3600" dirty="0">
              <a:solidFill>
                <a:srgbClr val="073472"/>
              </a:solidFill>
            </a:endParaRPr>
          </a:p>
        </p:txBody>
      </p:sp>
      <p:graphicFrame>
        <p:nvGraphicFramePr>
          <p:cNvPr id="14" name="Таблица 14">
            <a:extLst>
              <a:ext uri="{FF2B5EF4-FFF2-40B4-BE49-F238E27FC236}">
                <a16:creationId xmlns:a16="http://schemas.microsoft.com/office/drawing/2014/main" id="{3BAD357D-8D16-4E21-A5E1-79C89BC7D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955177"/>
              </p:ext>
            </p:extLst>
          </p:nvPr>
        </p:nvGraphicFramePr>
        <p:xfrm>
          <a:off x="0" y="1059582"/>
          <a:ext cx="9144000" cy="3883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3768">
                  <a:extLst>
                    <a:ext uri="{9D8B030D-6E8A-4147-A177-3AD203B41FA5}">
                      <a16:colId xmlns:a16="http://schemas.microsoft.com/office/drawing/2014/main" val="1351724415"/>
                    </a:ext>
                  </a:extLst>
                </a:gridCol>
                <a:gridCol w="1173832">
                  <a:extLst>
                    <a:ext uri="{9D8B030D-6E8A-4147-A177-3AD203B41FA5}">
                      <a16:colId xmlns:a16="http://schemas.microsoft.com/office/drawing/2014/main" val="50234757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4514461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7989744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7240907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7000"/>
                        </a:lnSpc>
                      </a:pPr>
                      <a:r>
                        <a:rPr lang="ru-RU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Тип волатильности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7000"/>
                        </a:lnSpc>
                      </a:pPr>
                      <a:r>
                        <a:rPr lang="ru-RU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Тип опциона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7000"/>
                        </a:lnSpc>
                      </a:pPr>
                      <a:r>
                        <a:rPr lang="ru-RU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Без дивидендов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7000"/>
                        </a:lnSpc>
                      </a:pPr>
                      <a:r>
                        <a:rPr lang="ru-RU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С непрерывными дивидендами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С дискретными дивидендами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3059382"/>
                  </a:ext>
                </a:extLst>
              </a:tr>
              <a:tr h="504056">
                <a:tc rowSpan="2"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ru-RU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Ежедневная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call-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$0.16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$0.09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$0.05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57399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07000"/>
                        </a:lnSpc>
                      </a:pPr>
                      <a:r>
                        <a:rPr lang="en-US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put-</a:t>
                      </a:r>
                      <a:endParaRPr lang="ru-RU" sz="1800" dirty="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$3.36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$4.05</a:t>
                      </a:r>
                      <a:endParaRPr lang="ru-RU" sz="1800" dirty="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$4.19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795095"/>
                  </a:ext>
                </a:extLst>
              </a:tr>
              <a:tr h="504056">
                <a:tc rowSpan="2"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ru-RU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Еженедельная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call-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$1.03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$0.83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$0.76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4028698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put-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$4.24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$4.79</a:t>
                      </a:r>
                      <a:endParaRPr lang="ru-RU" sz="1800" dirty="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$4.90</a:t>
                      </a:r>
                      <a:endParaRPr lang="ru-RU" sz="1800" dirty="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9426320"/>
                  </a:ext>
                </a:extLst>
              </a:tr>
              <a:tr h="504056">
                <a:tc rowSpan="2"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ru-RU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Ежемесячная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call-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$3.30</a:t>
                      </a:r>
                      <a:endParaRPr lang="ru-RU" sz="180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$3.00</a:t>
                      </a:r>
                      <a:endParaRPr lang="ru-RU" sz="1800" dirty="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$2.92</a:t>
                      </a:r>
                      <a:endParaRPr lang="ru-RU" sz="1800" dirty="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406566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07000"/>
                        </a:lnSpc>
                      </a:pPr>
                      <a:r>
                        <a:rPr lang="en-US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put-</a:t>
                      </a:r>
                      <a:endParaRPr lang="ru-RU" sz="1800" dirty="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$6.50</a:t>
                      </a:r>
                      <a:endParaRPr lang="ru-RU" sz="1800" dirty="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</a:pPr>
                      <a:r>
                        <a:rPr lang="en-US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$6.96</a:t>
                      </a:r>
                      <a:endParaRPr lang="ru-RU" sz="1800" dirty="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7347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$7.06</a:t>
                      </a:r>
                      <a:endParaRPr lang="ru-RU" sz="1800" dirty="0">
                        <a:solidFill>
                          <a:srgbClr val="07347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4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812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959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8D81E5F-CBB3-47F5-8789-4F11326D5E86}"/>
              </a:ext>
            </a:extLst>
          </p:cNvPr>
          <p:cNvSpPr/>
          <p:nvPr/>
        </p:nvSpPr>
        <p:spPr>
          <a:xfrm>
            <a:off x="0" y="-18318"/>
            <a:ext cx="9156282" cy="10253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B58F621-AF27-49CF-9B43-8DF1D465DA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4248" y="987573"/>
            <a:ext cx="9158247" cy="1149077"/>
          </a:xfrm>
          <a:gradFill flip="none" rotWithShape="1">
            <a:gsLst>
              <a:gs pos="92000">
                <a:srgbClr val="073472"/>
              </a:gs>
              <a:gs pos="100000">
                <a:srgbClr val="EFF1F5"/>
              </a:gs>
            </a:gsLst>
            <a:lin ang="0" scaled="1"/>
            <a:tileRect/>
          </a:gradFill>
        </p:spPr>
        <p:txBody>
          <a:bodyPr>
            <a:normAutofit fontScale="70000" lnSpcReduction="20000"/>
          </a:bodyPr>
          <a:lstStyle/>
          <a:p>
            <a:pPr marL="342900" lvl="0" indent="-342900" algn="just">
              <a:lnSpc>
                <a:spcPct val="107000"/>
              </a:lnSpc>
              <a:buFont typeface="Courier New" panose="02070309020205020404" pitchFamily="49" charset="0"/>
              <a:buChar char="-"/>
            </a:pPr>
            <a:r>
              <a:rPr lang="ru-RU" sz="2300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Рассмотрены основные понятия, такие как виды опционов (колл и пут), их характеристики и принципы работы.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-"/>
            </a:pPr>
            <a:r>
              <a:rPr lang="ru-RU" sz="2300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Проанализированы преимущества опционов, включая ограничение убытков и применение в стратегиях хеджирования.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FE391C-2513-441F-AAFB-35FA0E058A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" y="3092336"/>
            <a:ext cx="9144001" cy="1026300"/>
          </a:xfrm>
          <a:gradFill flip="none" rotWithShape="1">
            <a:gsLst>
              <a:gs pos="86000">
                <a:srgbClr val="073472"/>
              </a:gs>
              <a:gs pos="100000">
                <a:srgbClr val="FFFFFF"/>
              </a:gs>
            </a:gsLst>
            <a:lin ang="0" scaled="1"/>
            <a:tileRect/>
          </a:gradFill>
        </p:spPr>
        <p:txBody>
          <a:bodyPr>
            <a:normAutofit fontScale="70000" lnSpcReduction="20000"/>
          </a:bodyPr>
          <a:lstStyle/>
          <a:p>
            <a:pPr marL="342900" lvl="0" indent="-342900" algn="just">
              <a:lnSpc>
                <a:spcPct val="107000"/>
              </a:lnSpc>
              <a:buFont typeface="Courier New" panose="02070309020205020404" pitchFamily="49" charset="0"/>
              <a:buChar char="-"/>
            </a:pPr>
            <a:r>
              <a:rPr lang="ru-RU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Решены задачи по расчёту справедливых цен опционов для различных сценариев, включая наличие дивидендов.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-"/>
            </a:pPr>
            <a:r>
              <a:rPr lang="ru-RU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Проведены компьютерные эксперименты с использованием реальных данных, что позволило оценить точность и применимость модели на практике.</a:t>
            </a:r>
          </a:p>
          <a:p>
            <a:endParaRPr lang="ru-RU" sz="1800" dirty="0">
              <a:solidFill>
                <a:srgbClr val="FFFFFF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FB193F-E66B-4378-8EB5-03D6EC01CA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" y="1943259"/>
            <a:ext cx="9144001" cy="1151196"/>
          </a:xfrm>
          <a:gradFill>
            <a:gsLst>
              <a:gs pos="92000">
                <a:srgbClr val="EFF1F5"/>
              </a:gs>
              <a:gs pos="100000">
                <a:srgbClr val="073472"/>
              </a:gs>
            </a:gsLst>
            <a:lin ang="10800000" scaled="1"/>
          </a:gradFill>
        </p:spPr>
        <p:txBody>
          <a:bodyPr>
            <a:normAutofit lnSpcReduction="10000"/>
          </a:bodyPr>
          <a:lstStyle/>
          <a:p>
            <a:pPr marL="144000" lvl="0" indent="0" algn="just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-"/>
            </a:pPr>
            <a:r>
              <a:rPr lang="ru-RU" sz="1400" dirty="0">
                <a:solidFill>
                  <a:srgbClr val="073472"/>
                </a:solidFill>
                <a:effectLst/>
                <a:ea typeface="Calibri" panose="020F0502020204030204" pitchFamily="34" charset="0"/>
              </a:rPr>
              <a:t>Разобраны теоретические основы модели, включая её допущения и ограничения.</a:t>
            </a:r>
          </a:p>
          <a:p>
            <a:pPr marL="144000" lvl="0" indent="0" algn="just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-"/>
            </a:pPr>
            <a:r>
              <a:rPr lang="ru-RU" sz="1400" dirty="0">
                <a:solidFill>
                  <a:srgbClr val="073472"/>
                </a:solidFill>
                <a:effectLst/>
                <a:ea typeface="Calibri" panose="020F0502020204030204" pitchFamily="34" charset="0"/>
              </a:rPr>
              <a:t>Проведён вывод дифференциального уравнения Блэка-</a:t>
            </a:r>
            <a:r>
              <a:rPr lang="ru-RU" sz="1400" dirty="0" err="1">
                <a:solidFill>
                  <a:srgbClr val="073472"/>
                </a:solidFill>
                <a:effectLst/>
                <a:ea typeface="Calibri" panose="020F0502020204030204" pitchFamily="34" charset="0"/>
              </a:rPr>
              <a:t>Шоулса</a:t>
            </a:r>
            <a:r>
              <a:rPr lang="ru-RU" sz="1400" dirty="0">
                <a:solidFill>
                  <a:srgbClr val="073472"/>
                </a:solidFill>
                <a:effectLst/>
                <a:ea typeface="Calibri" panose="020F0502020204030204" pitchFamily="34" charset="0"/>
              </a:rPr>
              <a:t>, объяснён его финансовый смысл и связь с безрисковым портфелем.</a:t>
            </a:r>
          </a:p>
          <a:p>
            <a:pPr marL="144000" lv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-"/>
            </a:pPr>
            <a:r>
              <a:rPr lang="ru-RU" sz="1400" dirty="0">
                <a:solidFill>
                  <a:srgbClr val="073472"/>
                </a:solidFill>
                <a:effectLst/>
                <a:ea typeface="Calibri" panose="020F0502020204030204" pitchFamily="34" charset="0"/>
              </a:rPr>
              <a:t>Получены формулы для расчёта цен европейских опционов колл и пут, а также их модификации для случаев дискретных и непрерывных дивидендных выплат</a:t>
            </a:r>
            <a:endParaRPr lang="ru-RU" sz="1600" dirty="0">
              <a:solidFill>
                <a:srgbClr val="073472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8C3293-3020-42C5-B6E9-A9A269F2DE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4117679"/>
            <a:ext cx="9143559" cy="1046359"/>
          </a:xfrm>
          <a:gradFill flip="none" rotWithShape="1">
            <a:gsLst>
              <a:gs pos="0">
                <a:srgbClr val="073472"/>
              </a:gs>
              <a:gs pos="10000">
                <a:srgbClr val="EFF1F5"/>
              </a:gs>
            </a:gsLst>
            <a:lin ang="0" scaled="1"/>
            <a:tileRect/>
          </a:gradFill>
        </p:spPr>
        <p:txBody>
          <a:bodyPr>
            <a:normAutofit fontScale="85000" lnSpcReduction="20000"/>
          </a:bodyPr>
          <a:lstStyle/>
          <a:p>
            <a:pPr marL="342900" lvl="0" indent="-342900" algn="just">
              <a:lnSpc>
                <a:spcPct val="107000"/>
              </a:lnSpc>
              <a:buFont typeface="Courier New" panose="02070309020205020404" pitchFamily="49" charset="0"/>
              <a:buChar char="-"/>
            </a:pPr>
            <a:r>
              <a:rPr lang="ru-RU" sz="1600" dirty="0">
                <a:solidFill>
                  <a:srgbClr val="073472"/>
                </a:solidFill>
                <a:effectLst/>
                <a:ea typeface="Calibri" panose="020F0502020204030204" pitchFamily="34" charset="0"/>
              </a:rPr>
              <a:t>Разработаны программы на Python для автоматизации расчётов цен опционов, включая учёт волатильности и дивидендных выплат.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-"/>
            </a:pPr>
            <a:r>
              <a:rPr lang="ru-RU" sz="1600" dirty="0">
                <a:solidFill>
                  <a:srgbClr val="073472"/>
                </a:solidFill>
                <a:effectLst/>
                <a:ea typeface="Calibri" panose="020F0502020204030204" pitchFamily="34" charset="0"/>
              </a:rPr>
              <a:t>Протестированы различные типы волатильности (ежедневная, еженедельная, ежемесячная) и их влияние на стоимость опционов.</a:t>
            </a:r>
          </a:p>
          <a:p>
            <a:endParaRPr lang="ru-RU" sz="1600" dirty="0">
              <a:solidFill>
                <a:srgbClr val="073472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C4FE71A-30E1-45B3-B7A5-B7098BEB3E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9541" y="635925"/>
            <a:ext cx="5724475" cy="576213"/>
          </a:xfrm>
        </p:spPr>
        <p:txBody>
          <a:bodyPr/>
          <a:lstStyle/>
          <a:p>
            <a:pPr algn="ctr"/>
            <a:r>
              <a:rPr lang="ru-RU" sz="7200" dirty="0">
                <a:latin typeface="Impact" panose="020B0806030902050204" pitchFamily="34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745491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C58C85D-214E-48D6-BE5E-4EF5C20DCE33}"/>
              </a:ext>
            </a:extLst>
          </p:cNvPr>
          <p:cNvSpPr/>
          <p:nvPr/>
        </p:nvSpPr>
        <p:spPr>
          <a:xfrm>
            <a:off x="840920" y="1299990"/>
            <a:ext cx="8208912" cy="3744416"/>
          </a:xfrm>
          <a:prstGeom prst="rect">
            <a:avLst/>
          </a:prstGeom>
          <a:solidFill>
            <a:srgbClr val="859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A9F80EF-DFF6-4DA4-81E2-FB19728DDF69}"/>
              </a:ext>
            </a:extLst>
          </p:cNvPr>
          <p:cNvSpPr/>
          <p:nvPr/>
        </p:nvSpPr>
        <p:spPr>
          <a:xfrm>
            <a:off x="695760" y="1155974"/>
            <a:ext cx="8208912" cy="37444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811208" y="1288515"/>
            <a:ext cx="7937256" cy="3443476"/>
          </a:xfrm>
        </p:spPr>
        <p:txBody>
          <a:bodyPr/>
          <a:lstStyle/>
          <a:p>
            <a:pPr algn="l"/>
            <a:r>
              <a:rPr lang="ru-RU" sz="2800" dirty="0">
                <a:solidFill>
                  <a:srgbClr val="073472"/>
                </a:solidFill>
              </a:rPr>
              <a:t>Цели: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73472"/>
                </a:solidFill>
                <a:effectLst/>
                <a:ea typeface="Calibri" panose="020F0502020204030204" pitchFamily="34" charset="0"/>
              </a:rPr>
              <a:t>Изучить теоретические основы рынка опционов</a:t>
            </a:r>
            <a:endParaRPr lang="ru-RU" sz="2800" dirty="0">
              <a:solidFill>
                <a:srgbClr val="07347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73472"/>
                </a:solidFill>
                <a:effectLst/>
                <a:ea typeface="Calibri" panose="020F0502020204030204" pitchFamily="34" charset="0"/>
              </a:rPr>
              <a:t>Исследовать модель Блэка-</a:t>
            </a:r>
            <a:r>
              <a:rPr lang="ru-RU" sz="2800" dirty="0" err="1">
                <a:solidFill>
                  <a:srgbClr val="073472"/>
                </a:solidFill>
                <a:effectLst/>
                <a:ea typeface="Calibri" panose="020F0502020204030204" pitchFamily="34" charset="0"/>
              </a:rPr>
              <a:t>Шоулса</a:t>
            </a:r>
            <a:r>
              <a:rPr lang="ru-RU" sz="2800" dirty="0">
                <a:solidFill>
                  <a:srgbClr val="073472"/>
                </a:solidFill>
                <a:effectLst/>
                <a:ea typeface="Calibri" panose="020F0502020204030204" pitchFamily="34" charset="0"/>
              </a:rPr>
              <a:t>, вывести формулы</a:t>
            </a:r>
            <a:endParaRPr lang="ru-RU" sz="2800" dirty="0">
              <a:solidFill>
                <a:srgbClr val="07347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73472"/>
                </a:solidFill>
              </a:rPr>
              <a:t>Применить модель на практике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rgbClr val="073472"/>
                </a:solidFill>
              </a:rPr>
              <a:t>Программно</a:t>
            </a:r>
            <a:r>
              <a:rPr lang="ru-RU" sz="2800" dirty="0">
                <a:solidFill>
                  <a:srgbClr val="073472"/>
                </a:solidFill>
              </a:rPr>
              <a:t> реализовать расчеты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9091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E6F8F38-0189-427A-B4C0-89DC0E7526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511" y="627534"/>
            <a:ext cx="8830613" cy="4515966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Медведев Г.А. Математические модели финансовых рисков: учебное пособие: В двух частях: Часть 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Риски из-за неопределенности процентных ставок / Г.А. Медведев - Минск: БГУ 1999.</a:t>
            </a: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Твардовский, В. В. Секреты биржевой торговли: Торговля акциями на фондовых биржах / В. В. Твардовский, С. Паршиков. - 7-е изд. - М.: Альпина 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Паблишерз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2010.</a:t>
            </a: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Поттосина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С.А. Математика рынка ценных бумаг: практикум: учеб.-метод. пособие для студ. спец. 1-40 01 02-02 «Информационные системы и технологии (в экономике)» всех форм 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обуч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/ С. А. 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Поттосина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И.Б. 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Валевская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/ - Минск: БГУИР, 2010.</a:t>
            </a: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Поттосина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С. А. Математика рынка ценных бумаг (с элементами технического анализа: учеб.-метод. пособие / С. А. 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Поттосина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А. Э. Алёхина/ - Минск: БГУИР, 2012.</a:t>
            </a: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Степанов С.С. [Электронный ресурс] // Стохастический мир: электрон. версия книги / Сергей Степанов. – [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Б.м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.], 2011.</a:t>
            </a: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Формула Блэка-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Шоулса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[Электронный ресурс]. 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URL: [</a:t>
            </a:r>
            <a:r>
              <a:rPr lang="en-US" sz="1000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https://www.synset.com/wiki/</a:t>
            </a:r>
            <a:r>
              <a:rPr lang="ru-RU" sz="1000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Формула</a:t>
            </a:r>
            <a:r>
              <a:rPr lang="en-US" sz="1000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</a:t>
            </a:r>
            <a:r>
              <a:rPr lang="ru-RU" sz="1000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Блэка</a:t>
            </a:r>
            <a:r>
              <a:rPr lang="en-US" sz="1000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ru-RU" sz="1000" u="sng" dirty="0" err="1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Шоулса</a:t>
            </a:r>
            <a:r>
              <a:rPr lang="en-US" sz="1000" u="sng" dirty="0">
                <a:solidFill>
                  <a:srgbClr val="07347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ru-RU" sz="1000" u="sng" dirty="0">
                <a:solidFill>
                  <a:srgbClr val="07347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Математика опционов или модель Блэка-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Шоулса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[Электронный ресурс]. URL: </a:t>
            </a:r>
            <a:r>
              <a:rPr lang="ru-RU" sz="1000" u="sng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https://habr.com/ru/articles/552194/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(дата обращения: 11.12.2024).</a:t>
            </a: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Балабушкин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А. Н. Опционы и фьючерсы: методическое пособие. / А. Н. 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Балабушкин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2004. – 105с.</a:t>
            </a: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Буренин А.Н. Фьючерсные, форвардные и опционные рынки: учебное пособие / А. Н. Буренин, 1994 – 231 с.</a:t>
            </a: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Формула Блэка-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Шоулса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[Электронный ресурс]. 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URL: [</a:t>
            </a:r>
            <a:r>
              <a:rPr lang="en-US" sz="10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https://www.synset.com/wiki/</a:t>
            </a:r>
            <a:r>
              <a:rPr lang="ru-RU" sz="10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Формула</a:t>
            </a:r>
            <a:r>
              <a:rPr lang="en-US" sz="10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ru-RU" sz="10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Блэка</a:t>
            </a:r>
            <a:r>
              <a:rPr lang="en-US" sz="10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ru-RU" sz="100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Шоулса</a:t>
            </a:r>
            <a:r>
              <a:rPr lang="en-US" sz="1000" u="sng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](</a:t>
            </a:r>
            <a:r>
              <a:rPr lang="en-US" sz="1000" u="sng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дата обращения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09.12.2024).</a:t>
            </a:r>
            <a:endParaRPr lang="ru-RU" sz="1000" dirty="0">
              <a:solidFill>
                <a:srgbClr val="07347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Gonzalez, A.L. Numerical solution of modified Black–Scholes equation pricing stock options with discrete dividend / A. L. Gonzalez, L. </a:t>
            </a:r>
            <a:r>
              <a:rPr lang="en-US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Jodar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Mathematical and Computer Modelling 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том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44, 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выпуски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11-12: 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сб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науч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–Elsevier, 2006. – 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1058-1068</a:t>
            </a:r>
            <a:endParaRPr lang="ru-RU" sz="1000" dirty="0">
              <a:solidFill>
                <a:srgbClr val="07347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Wu, L. An Efficient Difference Algorithm for Black-Scholes Equation with Payment of Dividend / Wu </a:t>
            </a:r>
            <a:r>
              <a:rPr lang="en-US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Lifei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Yang </a:t>
            </a:r>
            <a:r>
              <a:rPr lang="en-US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Xiaozhong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Proceedings of the 2012 2</a:t>
            </a:r>
            <a:r>
              <a:rPr lang="en-US" sz="1000" baseline="30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International Conference on Computer and Information Application: 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конференция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– Atlantis Press, 2012. – 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470–473.</a:t>
            </a:r>
            <a:endParaRPr lang="ru-RU" sz="1000" dirty="0">
              <a:solidFill>
                <a:srgbClr val="07347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Головашич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С. А. Эффективная реализация блочных симметричных шифров / С. А. 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Головашич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С. П. Евсеев, О. Г. Король // Информационные технологии в экономике, управлении и образовании: сб. науч. ст. / 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редкол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.: В. В. Трофимов [и др.]. – СПб., 2011. – С. 171–178.</a:t>
            </a:r>
          </a:p>
          <a:p>
            <a:pPr marL="0" lvl="1" indent="0" algn="just">
              <a:lnSpc>
                <a:spcPct val="107000"/>
              </a:lnSpc>
              <a:buFont typeface="+mj-lt"/>
              <a:buAutoNum type="arabicPeriod"/>
            </a:pP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Модель Блэка-</a:t>
            </a:r>
            <a:r>
              <a:rPr lang="ru-RU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Шоулза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[Электронный ресурс]. 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URL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://</a:t>
            </a:r>
            <a:r>
              <a:rPr lang="en-US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allfi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biz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bljeka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1000" dirty="0" err="1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shoulza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(дата обращения: 18.05.2025).</a:t>
            </a:r>
          </a:p>
          <a:p>
            <a:pPr marL="0" lvl="1" indent="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Yahoo Finance [Электронный ресурс]. </a:t>
            </a:r>
            <a:r>
              <a:rPr lang="en-US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URL</a:t>
            </a:r>
            <a:r>
              <a:rPr lang="ru-RU" sz="10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https://finance.yahoo.com/ (дата обращения: 18.05.2025).</a:t>
            </a:r>
          </a:p>
          <a:p>
            <a:endParaRPr lang="ru-RU" sz="1600" dirty="0">
              <a:solidFill>
                <a:srgbClr val="073472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D99E6F-483E-48FD-9773-9A442D522D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</p:spTree>
    <p:extLst>
      <p:ext uri="{BB962C8B-B14F-4D97-AF65-F5344CB8AC3E}">
        <p14:creationId xmlns:p14="http://schemas.microsoft.com/office/powerpoint/2010/main" val="195585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C97F4D6-D83B-4866-BAAF-98BE95DD963F}"/>
              </a:ext>
            </a:extLst>
          </p:cNvPr>
          <p:cNvGrpSpPr/>
          <p:nvPr/>
        </p:nvGrpSpPr>
        <p:grpSpPr>
          <a:xfrm>
            <a:off x="3779912" y="3240400"/>
            <a:ext cx="2238312" cy="1635606"/>
            <a:chOff x="3779912" y="3240400"/>
            <a:chExt cx="2238312" cy="163560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A204648-42B7-433E-A8CC-0AA5F15B6EB8}"/>
                </a:ext>
              </a:extLst>
            </p:cNvPr>
            <p:cNvSpPr/>
            <p:nvPr/>
          </p:nvSpPr>
          <p:spPr>
            <a:xfrm>
              <a:off x="3933200" y="3240400"/>
              <a:ext cx="1296144" cy="1070828"/>
            </a:xfrm>
            <a:prstGeom prst="rect">
              <a:avLst/>
            </a:prstGeom>
            <a:solidFill>
              <a:srgbClr val="EF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2C168F0-A350-49DD-9A11-E8641A56FEB7}"/>
                </a:ext>
              </a:extLst>
            </p:cNvPr>
            <p:cNvSpPr/>
            <p:nvPr/>
          </p:nvSpPr>
          <p:spPr>
            <a:xfrm>
              <a:off x="3779912" y="4311228"/>
              <a:ext cx="1908212" cy="5647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52D9ED7-5361-49D0-92BC-7CE7C7A2E844}"/>
                </a:ext>
              </a:extLst>
            </p:cNvPr>
            <p:cNvSpPr/>
            <p:nvPr/>
          </p:nvSpPr>
          <p:spPr>
            <a:xfrm>
              <a:off x="5225152" y="3363838"/>
              <a:ext cx="468052" cy="13045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Равнобедренный треугольник 9">
              <a:extLst>
                <a:ext uri="{FF2B5EF4-FFF2-40B4-BE49-F238E27FC236}">
                  <a16:creationId xmlns:a16="http://schemas.microsoft.com/office/drawing/2014/main" id="{C4EAD8C3-FB36-47D7-88AC-25BB48786FCD}"/>
                </a:ext>
              </a:extLst>
            </p:cNvPr>
            <p:cNvSpPr/>
            <p:nvPr/>
          </p:nvSpPr>
          <p:spPr>
            <a:xfrm rot="5400000">
              <a:off x="5510474" y="4129335"/>
              <a:ext cx="651715" cy="363785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DAC29C5-BEA9-4457-BCFB-06CD17563F39}"/>
              </a:ext>
            </a:extLst>
          </p:cNvPr>
          <p:cNvSpPr/>
          <p:nvPr/>
        </p:nvSpPr>
        <p:spPr>
          <a:xfrm>
            <a:off x="251520" y="1226169"/>
            <a:ext cx="5071485" cy="32177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2BE70-E2A9-4E54-81BE-30FAF7CCE578}"/>
              </a:ext>
            </a:extLst>
          </p:cNvPr>
          <p:cNvSpPr txBox="1"/>
          <p:nvPr/>
        </p:nvSpPr>
        <p:spPr>
          <a:xfrm>
            <a:off x="-592676" y="3044448"/>
            <a:ext cx="64807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600" dirty="0">
                <a:solidFill>
                  <a:srgbClr val="6FB2B8">
                    <a:alpha val="41000"/>
                  </a:srgb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ММАД</a:t>
            </a:r>
            <a:endParaRPr lang="ru-RU" sz="4400" dirty="0">
              <a:solidFill>
                <a:srgbClr val="6FB2B8">
                  <a:alpha val="41000"/>
                </a:srgb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7903" y="1888988"/>
            <a:ext cx="4896544" cy="886835"/>
          </a:xfrm>
        </p:spPr>
        <p:txBody>
          <a:bodyPr/>
          <a:lstStyle/>
          <a:p>
            <a:r>
              <a:rPr lang="ru-RU" dirty="0"/>
              <a:t>ПРЕДСКАЗАНИЕ ЦЕН ОПЦИОНОВ НА ОСНОВЕ МОДЕЛИ БЛЭКА-ШОУЛСА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899655E-14B8-49A2-8AFB-C5F8EF965DC2}"/>
              </a:ext>
            </a:extLst>
          </p:cNvPr>
          <p:cNvSpPr txBox="1">
            <a:spLocks/>
          </p:cNvSpPr>
          <p:nvPr/>
        </p:nvSpPr>
        <p:spPr>
          <a:xfrm>
            <a:off x="1397926" y="3073649"/>
            <a:ext cx="3336092" cy="651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sz="2800" kern="1200">
                <a:solidFill>
                  <a:srgbClr val="0A347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2400" dirty="0">
                <a:latin typeface="Impact" panose="020B080603090205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804569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4"/>
          </p:nvPr>
        </p:nvSpPr>
        <p:spPr>
          <a:xfrm>
            <a:off x="1331640" y="771550"/>
            <a:ext cx="2952328" cy="36004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ru-RU" sz="4000" b="1" dirty="0">
                <a:solidFill>
                  <a:srgbClr val="073472"/>
                </a:solidFill>
                <a:effectLst>
                  <a:outerShdw blurRad="139700" dist="101600" dir="10320000" sx="103000" sy="103000" algn="br" rotWithShape="0">
                    <a:srgbClr val="073472">
                      <a:alpha val="36000"/>
                    </a:srgbClr>
                  </a:outerShdw>
                </a:effectLst>
              </a:rPr>
              <a:t>Колл</a:t>
            </a:r>
          </a:p>
          <a:p>
            <a:endParaRPr lang="ru-RU" sz="4000" b="1" dirty="0">
              <a:solidFill>
                <a:srgbClr val="073472"/>
              </a:solidFill>
              <a:effectLst>
                <a:outerShdw blurRad="139700" dist="101600" dir="10320000" sx="103000" sy="103000" algn="br" rotWithShape="0">
                  <a:srgbClr val="073472">
                    <a:alpha val="36000"/>
                  </a:srgbClr>
                </a:outerShdw>
              </a:effectLst>
            </a:endParaRPr>
          </a:p>
          <a:p>
            <a:endParaRPr lang="ru-RU" sz="4000" b="1" dirty="0">
              <a:solidFill>
                <a:srgbClr val="073472"/>
              </a:solidFill>
              <a:effectLst>
                <a:outerShdw blurRad="139700" dist="101600" dir="10320000" sx="103000" sy="103000" algn="br" rotWithShape="0">
                  <a:srgbClr val="073472">
                    <a:alpha val="36000"/>
                  </a:srgbClr>
                </a:outerShdw>
              </a:effectLst>
            </a:endParaRPr>
          </a:p>
          <a:p>
            <a:endParaRPr lang="ru-RU" sz="4000" b="1" dirty="0">
              <a:solidFill>
                <a:srgbClr val="073472"/>
              </a:solidFill>
              <a:effectLst>
                <a:outerShdw blurRad="139700" dist="101600" dir="10320000" sx="103000" sy="103000" algn="br" rotWithShape="0">
                  <a:srgbClr val="073472">
                    <a:alpha val="36000"/>
                  </a:srgbClr>
                </a:outerShdw>
              </a:effectLst>
            </a:endParaRPr>
          </a:p>
          <a:p>
            <a:r>
              <a:rPr lang="ru-RU" sz="4000" b="1" dirty="0">
                <a:solidFill>
                  <a:srgbClr val="073472"/>
                </a:solidFill>
                <a:effectLst>
                  <a:outerShdw blurRad="139700" dist="101600" dir="10320000" sx="103000" sy="103000" algn="br" rotWithShape="0">
                    <a:srgbClr val="073472">
                      <a:alpha val="36000"/>
                    </a:srgbClr>
                  </a:outerShdw>
                </a:effectLst>
              </a:rPr>
              <a:t>Пут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>
          <a:xfrm>
            <a:off x="5004048" y="843558"/>
            <a:ext cx="3888431" cy="345638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sz="3600" b="1" dirty="0">
                <a:solidFill>
                  <a:schemeClr val="bg1"/>
                </a:solidFill>
                <a:effectLst>
                  <a:outerShdw blurRad="88900" dist="50800" dir="20400000" sx="101000" sy="101000" algn="bl" rotWithShape="0">
                    <a:schemeClr val="bg1">
                      <a:alpha val="71000"/>
                    </a:schemeClr>
                  </a:outerShdw>
                </a:effectLst>
              </a:rPr>
              <a:t>Европейский</a:t>
            </a:r>
          </a:p>
          <a:p>
            <a:endParaRPr lang="ru-RU" sz="3600" b="1" dirty="0">
              <a:solidFill>
                <a:schemeClr val="bg1"/>
              </a:solidFill>
              <a:effectLst>
                <a:outerShdw blurRad="88900" dist="50800" dir="20400000" sx="101000" sy="101000" algn="bl" rotWithShape="0">
                  <a:schemeClr val="bg1">
                    <a:alpha val="71000"/>
                  </a:schemeClr>
                </a:outerShdw>
              </a:effectLst>
            </a:endParaRPr>
          </a:p>
          <a:p>
            <a:endParaRPr lang="ru-RU" sz="3600" b="1" dirty="0">
              <a:solidFill>
                <a:schemeClr val="bg1"/>
              </a:solidFill>
              <a:effectLst>
                <a:outerShdw blurRad="88900" dist="50800" dir="20400000" sx="101000" sy="101000" algn="bl" rotWithShape="0">
                  <a:schemeClr val="bg1">
                    <a:alpha val="71000"/>
                  </a:schemeClr>
                </a:outerShdw>
              </a:effectLst>
            </a:endParaRPr>
          </a:p>
          <a:p>
            <a:endParaRPr lang="ru-RU" sz="3600" b="1" dirty="0">
              <a:solidFill>
                <a:schemeClr val="bg1"/>
              </a:solidFill>
              <a:effectLst>
                <a:outerShdw blurRad="88900" dist="50800" dir="20400000" sx="101000" sy="101000" algn="bl" rotWithShape="0">
                  <a:schemeClr val="bg1">
                    <a:alpha val="71000"/>
                  </a:schemeClr>
                </a:outerShdw>
              </a:effectLst>
            </a:endParaRPr>
          </a:p>
          <a:p>
            <a:endParaRPr lang="ru-RU" sz="3600" b="1" dirty="0">
              <a:solidFill>
                <a:schemeClr val="bg1"/>
              </a:solidFill>
              <a:effectLst>
                <a:outerShdw blurRad="88900" dist="50800" dir="20400000" sx="101000" sy="101000" algn="bl" rotWithShape="0">
                  <a:schemeClr val="bg1">
                    <a:alpha val="71000"/>
                  </a:schemeClr>
                </a:outerShdw>
              </a:effectLst>
            </a:endParaRPr>
          </a:p>
          <a:p>
            <a:endParaRPr lang="ru-RU" sz="3600" b="1" dirty="0">
              <a:solidFill>
                <a:schemeClr val="bg1"/>
              </a:solidFill>
              <a:effectLst>
                <a:outerShdw blurRad="88900" dist="50800" dir="20400000" sx="101000" sy="101000" algn="bl" rotWithShape="0">
                  <a:schemeClr val="bg1">
                    <a:alpha val="71000"/>
                  </a:schemeClr>
                </a:outerShdw>
              </a:effectLst>
            </a:endParaRPr>
          </a:p>
          <a:p>
            <a:r>
              <a:rPr lang="ru-RU" sz="3600" b="1" dirty="0">
                <a:solidFill>
                  <a:schemeClr val="bg1"/>
                </a:solidFill>
                <a:effectLst>
                  <a:outerShdw blurRad="88900" dist="50800" dir="20400000" sx="101000" sy="101000" algn="bl" rotWithShape="0">
                    <a:schemeClr val="bg1">
                      <a:alpha val="71000"/>
                    </a:schemeClr>
                  </a:outerShdw>
                </a:effectLst>
              </a:rPr>
              <a:t>Американский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4294967295"/>
          </p:nvPr>
        </p:nvSpPr>
        <p:spPr>
          <a:xfrm>
            <a:off x="2922540" y="1997832"/>
            <a:ext cx="3087288" cy="1147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6600" dirty="0">
                <a:solidFill>
                  <a:srgbClr val="073472"/>
                </a:solidFill>
                <a:latin typeface="Impact" panose="020B0806030902050204" pitchFamily="34" charset="0"/>
              </a:rPr>
              <a:t>ОПЦ</a:t>
            </a:r>
            <a:r>
              <a:rPr lang="ru-RU" sz="6600" dirty="0">
                <a:solidFill>
                  <a:schemeClr val="bg1"/>
                </a:solidFill>
                <a:latin typeface="Impact" panose="020B0806030902050204" pitchFamily="34" charset="0"/>
              </a:rPr>
              <a:t>ИОН</a:t>
            </a:r>
            <a:endParaRPr lang="ru-RU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B7C05-4876-4342-BCD9-4F05C8DE3211}"/>
              </a:ext>
            </a:extLst>
          </p:cNvPr>
          <p:cNvSpPr txBox="1"/>
          <p:nvPr/>
        </p:nvSpPr>
        <p:spPr>
          <a:xfrm>
            <a:off x="-7722" y="4731990"/>
            <a:ext cx="76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5853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>
          <a:xfrm>
            <a:off x="251520" y="133619"/>
            <a:ext cx="8640960" cy="864096"/>
          </a:xfrm>
        </p:spPr>
        <p:txBody>
          <a:bodyPr/>
          <a:lstStyle/>
          <a:p>
            <a:r>
              <a:rPr lang="ru-RU" dirty="0">
                <a:effectLst/>
                <a:ea typeface="Calibri" panose="020F0502020204030204" pitchFamily="34" charset="0"/>
              </a:rPr>
              <a:t>Прибыль и убыток при покупке колл-опциона в зависимости от роста цены базового актива</a:t>
            </a:r>
            <a:endParaRPr lang="ru-RU" dirty="0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0357E032-6AF2-41E8-B058-A92E0E06AE5D}"/>
              </a:ext>
            </a:extLst>
          </p:cNvPr>
          <p:cNvGrpSpPr/>
          <p:nvPr/>
        </p:nvGrpSpPr>
        <p:grpSpPr>
          <a:xfrm>
            <a:off x="788757" y="1275606"/>
            <a:ext cx="7599666" cy="3600214"/>
            <a:chOff x="346904" y="0"/>
            <a:chExt cx="4830252" cy="3013398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9313A8DC-460B-436E-AD62-1686D2B1D22B}"/>
                </a:ext>
              </a:extLst>
            </p:cNvPr>
            <p:cNvGrpSpPr/>
            <p:nvPr/>
          </p:nvGrpSpPr>
          <p:grpSpPr>
            <a:xfrm>
              <a:off x="346904" y="76200"/>
              <a:ext cx="4830252" cy="2937198"/>
              <a:chOff x="832660" y="0"/>
              <a:chExt cx="4830693" cy="2937354"/>
            </a:xfrm>
          </p:grpSpPr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C8BC41BF-863B-4F9E-8DD7-E81090C05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9" t="6076" r="1291" b="6081"/>
              <a:stretch/>
            </p:blipFill>
            <p:spPr bwMode="auto">
              <a:xfrm>
                <a:off x="1118198" y="0"/>
                <a:ext cx="4483201" cy="29373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3" name="Надпись 2">
                <a:extLst>
                  <a:ext uri="{FF2B5EF4-FFF2-40B4-BE49-F238E27FC236}">
                    <a16:creationId xmlns:a16="http://schemas.microsoft.com/office/drawing/2014/main" id="{09513EA9-6193-411B-95C8-46D9BCA0FC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394698" y="1483575"/>
                <a:ext cx="1109344" cy="23341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Доход</a:t>
                </a:r>
              </a:p>
            </p:txBody>
          </p:sp>
          <p:sp>
            <p:nvSpPr>
              <p:cNvPr id="34" name="Надпись 2">
                <a:extLst>
                  <a:ext uri="{FF2B5EF4-FFF2-40B4-BE49-F238E27FC236}">
                    <a16:creationId xmlns:a16="http://schemas.microsoft.com/office/drawing/2014/main" id="{6FC08A19-2D9C-49B2-85C5-3750C92D8D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4248" y="2073276"/>
                <a:ext cx="1489105" cy="449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indent="450215" algn="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4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Окончательная цена базового актива</a:t>
                </a:r>
              </a:p>
            </p:txBody>
          </p:sp>
          <p:sp>
            <p:nvSpPr>
              <p:cNvPr id="35" name="Надпись 2">
                <a:extLst>
                  <a:ext uri="{FF2B5EF4-FFF2-40B4-BE49-F238E27FC236}">
                    <a16:creationId xmlns:a16="http://schemas.microsoft.com/office/drawing/2014/main" id="{65F1B7DD-C5FA-400E-B59D-C366C5D60B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9413778">
                <a:off x="3027175" y="1092152"/>
                <a:ext cx="1168399" cy="608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Цена исполнения</a:t>
                </a:r>
              </a:p>
            </p:txBody>
          </p:sp>
          <p:sp>
            <p:nvSpPr>
              <p:cNvPr id="36" name="Надпись 2">
                <a:extLst>
                  <a:ext uri="{FF2B5EF4-FFF2-40B4-BE49-F238E27FC236}">
                    <a16:creationId xmlns:a16="http://schemas.microsoft.com/office/drawing/2014/main" id="{5F26C58B-EB3E-4B96-BD3F-E7912A30B3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8832" y="1476733"/>
                <a:ext cx="1237848" cy="3329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Прибыль</a:t>
                </a:r>
              </a:p>
            </p:txBody>
          </p:sp>
          <p:sp>
            <p:nvSpPr>
              <p:cNvPr id="37" name="Надпись 2">
                <a:extLst>
                  <a:ext uri="{FF2B5EF4-FFF2-40B4-BE49-F238E27FC236}">
                    <a16:creationId xmlns:a16="http://schemas.microsoft.com/office/drawing/2014/main" id="{5FF40298-EEB6-4900-9003-E8EFFEA4A7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1215" y="2215669"/>
                <a:ext cx="1718344" cy="308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Убыток = Премия</a:t>
                </a:r>
              </a:p>
            </p:txBody>
          </p:sp>
        </p:grp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2C78A925-20EB-48ED-A773-F5BEFA288D1A}"/>
                </a:ext>
              </a:extLst>
            </p:cNvPr>
            <p:cNvCxnSpPr/>
            <p:nvPr/>
          </p:nvCxnSpPr>
          <p:spPr>
            <a:xfrm>
              <a:off x="1722120" y="2186940"/>
              <a:ext cx="0" cy="5420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C505C259-AF97-4F00-A69B-52D8C970C39B}"/>
                </a:ext>
              </a:extLst>
            </p:cNvPr>
            <p:cNvCxnSpPr/>
            <p:nvPr/>
          </p:nvCxnSpPr>
          <p:spPr>
            <a:xfrm>
              <a:off x="4274820" y="769620"/>
              <a:ext cx="0" cy="14059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38F68223-042B-4B35-880C-DABDE3CB6061}"/>
                </a:ext>
              </a:extLst>
            </p:cNvPr>
            <p:cNvCxnSpPr/>
            <p:nvPr/>
          </p:nvCxnSpPr>
          <p:spPr>
            <a:xfrm>
              <a:off x="876300" y="2194560"/>
              <a:ext cx="42765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E5D4F12D-A030-4F58-B423-9BAD8133AA43}"/>
                </a:ext>
              </a:extLst>
            </p:cNvPr>
            <p:cNvCxnSpPr/>
            <p:nvPr/>
          </p:nvCxnSpPr>
          <p:spPr>
            <a:xfrm flipV="1">
              <a:off x="632460" y="0"/>
              <a:ext cx="0" cy="167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E86EE60-0251-491D-B185-5273F1CB1F9F}"/>
              </a:ext>
            </a:extLst>
          </p:cNvPr>
          <p:cNvCxnSpPr>
            <a:cxnSpLocks/>
          </p:cNvCxnSpPr>
          <p:nvPr/>
        </p:nvCxnSpPr>
        <p:spPr>
          <a:xfrm flipV="1">
            <a:off x="3836680" y="3801177"/>
            <a:ext cx="0" cy="745878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09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4E995917-4CCB-43E6-BDD5-F91B502890BA}"/>
              </a:ext>
            </a:extLst>
          </p:cNvPr>
          <p:cNvGrpSpPr/>
          <p:nvPr/>
        </p:nvGrpSpPr>
        <p:grpSpPr>
          <a:xfrm>
            <a:off x="-368221" y="-351621"/>
            <a:ext cx="9703725" cy="5816921"/>
            <a:chOff x="-368221" y="-351621"/>
            <a:chExt cx="9703725" cy="581692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F49D1A6-E6B1-4E50-9260-95870B27810B}"/>
                </a:ext>
              </a:extLst>
            </p:cNvPr>
            <p:cNvSpPr/>
            <p:nvPr/>
          </p:nvSpPr>
          <p:spPr>
            <a:xfrm>
              <a:off x="0" y="0"/>
              <a:ext cx="4893740" cy="2859782"/>
            </a:xfrm>
            <a:prstGeom prst="rect">
              <a:avLst/>
            </a:prstGeom>
            <a:solidFill>
              <a:srgbClr val="073472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77B20B1-EE42-4EEC-838A-344CC2311C5F}"/>
                </a:ext>
              </a:extLst>
            </p:cNvPr>
            <p:cNvSpPr/>
            <p:nvPr/>
          </p:nvSpPr>
          <p:spPr>
            <a:xfrm>
              <a:off x="4893740" y="2859782"/>
              <a:ext cx="4303184" cy="2283718"/>
            </a:xfrm>
            <a:prstGeom prst="rect">
              <a:avLst/>
            </a:prstGeom>
            <a:solidFill>
              <a:srgbClr val="073472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3E22F9-8116-4BFB-A50C-9CD54227AC01}"/>
                </a:ext>
              </a:extLst>
            </p:cNvPr>
            <p:cNvSpPr txBox="1"/>
            <p:nvPr/>
          </p:nvSpPr>
          <p:spPr>
            <a:xfrm>
              <a:off x="1484631" y="-349168"/>
              <a:ext cx="344974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FFFFFF">
                      <a:alpha val="53000"/>
                    </a:srgb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LONG</a:t>
              </a:r>
              <a:endParaRPr lang="ru-RU" sz="3600" dirty="0">
                <a:solidFill>
                  <a:srgbClr val="FFFFFF">
                    <a:alpha val="53000"/>
                  </a:srgb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A9C8F7-803C-4DD5-84EC-CA53BCC56244}"/>
                </a:ext>
              </a:extLst>
            </p:cNvPr>
            <p:cNvSpPr txBox="1"/>
            <p:nvPr/>
          </p:nvSpPr>
          <p:spPr>
            <a:xfrm>
              <a:off x="4734874" y="-351621"/>
              <a:ext cx="460063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073472">
                      <a:alpha val="41000"/>
                    </a:srgb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SHORT</a:t>
              </a:r>
              <a:endParaRPr lang="ru-RU" sz="3600" dirty="0">
                <a:solidFill>
                  <a:srgbClr val="073472">
                    <a:alpha val="41000"/>
                  </a:srgb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2D57D1-118D-4E59-9CD2-556660BDAEE2}"/>
                </a:ext>
              </a:extLst>
            </p:cNvPr>
            <p:cNvSpPr txBox="1"/>
            <p:nvPr/>
          </p:nvSpPr>
          <p:spPr>
            <a:xfrm rot="16200000">
              <a:off x="-794778" y="3035135"/>
              <a:ext cx="2859782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400" dirty="0">
                  <a:solidFill>
                    <a:srgbClr val="073472">
                      <a:alpha val="41000"/>
                    </a:srgb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PUT</a:t>
              </a:r>
              <a:endParaRPr lang="ru-RU" sz="12400" dirty="0">
                <a:solidFill>
                  <a:srgbClr val="073472">
                    <a:alpha val="41000"/>
                  </a:srgb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F22DFA-06EA-40CD-A631-B80A80FDA3BC}"/>
                </a:ext>
              </a:extLst>
            </p:cNvPr>
            <p:cNvSpPr txBox="1"/>
            <p:nvPr/>
          </p:nvSpPr>
          <p:spPr>
            <a:xfrm rot="16200000">
              <a:off x="-1092822" y="413198"/>
              <a:ext cx="344974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400" dirty="0">
                  <a:solidFill>
                    <a:srgbClr val="FFFFFF">
                      <a:alpha val="53000"/>
                    </a:srgb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CALL</a:t>
              </a:r>
              <a:endParaRPr lang="ru-RU" sz="12400" dirty="0">
                <a:solidFill>
                  <a:srgbClr val="FFFFFF">
                    <a:alpha val="53000"/>
                  </a:srgb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A1249F-E062-4812-9FFC-1BD158EC41E4}"/>
                  </a:ext>
                </a:extLst>
              </p:cNvPr>
              <p:cNvSpPr txBox="1"/>
              <p:nvPr/>
            </p:nvSpPr>
            <p:spPr>
              <a:xfrm>
                <a:off x="5459253" y="1429891"/>
                <a:ext cx="31102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3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ru-RU" sz="36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ru-RU" sz="36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A1249F-E062-4812-9FFC-1BD158EC4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53" y="1429891"/>
                <a:ext cx="311020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AA9D09-B9FB-4B41-8877-89D345A4B591}"/>
                  </a:ext>
                </a:extLst>
              </p:cNvPr>
              <p:cNvSpPr txBox="1"/>
              <p:nvPr/>
            </p:nvSpPr>
            <p:spPr>
              <a:xfrm>
                <a:off x="1522437" y="1510427"/>
                <a:ext cx="32626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3600" i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3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3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3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AA9D09-B9FB-4B41-8877-89D345A4B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437" y="1510427"/>
                <a:ext cx="326260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3E75DD-D2A3-46F4-B50F-BE689BC11584}"/>
                  </a:ext>
                </a:extLst>
              </p:cNvPr>
              <p:cNvSpPr txBox="1"/>
              <p:nvPr/>
            </p:nvSpPr>
            <p:spPr>
              <a:xfrm>
                <a:off x="5459253" y="3563053"/>
                <a:ext cx="31721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ru-RU" sz="3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3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3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3E75DD-D2A3-46F4-B50F-BE689BC11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53" y="3563053"/>
                <a:ext cx="317215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6EE0EE-8EEF-4A6A-BCB2-B0D7B98845A3}"/>
                  </a:ext>
                </a:extLst>
              </p:cNvPr>
              <p:cNvSpPr txBox="1"/>
              <p:nvPr/>
            </p:nvSpPr>
            <p:spPr>
              <a:xfrm>
                <a:off x="1626207" y="3563053"/>
                <a:ext cx="31665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3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ru-RU" sz="36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ru-RU" sz="36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6EE0EE-8EEF-4A6A-BCB2-B0D7B9884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207" y="3563053"/>
                <a:ext cx="316659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737DC5D-0688-46CC-AA27-F5ECB2D11F64}"/>
              </a:ext>
            </a:extLst>
          </p:cNvPr>
          <p:cNvSpPr txBox="1"/>
          <p:nvPr/>
        </p:nvSpPr>
        <p:spPr>
          <a:xfrm>
            <a:off x="4470434" y="2467656"/>
            <a:ext cx="887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734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ru-RU" sz="2400" dirty="0">
              <a:solidFill>
                <a:srgbClr val="0734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B1853-B978-40B7-9526-C66CB5F47656}"/>
              </a:ext>
            </a:extLst>
          </p:cNvPr>
          <p:cNvSpPr txBox="1"/>
          <p:nvPr/>
        </p:nvSpPr>
        <p:spPr>
          <a:xfrm>
            <a:off x="-7722" y="4731990"/>
            <a:ext cx="76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498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C69C846B-6ADC-42C9-89E7-F3838DAA8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0248900"/>
                  </p:ext>
                </p:extLst>
              </p:nvPr>
            </p:nvGraphicFramePr>
            <p:xfrm>
              <a:off x="1" y="349527"/>
              <a:ext cx="9144000" cy="4104021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47725">
                      <a:extLst>
                        <a:ext uri="{9D8B030D-6E8A-4147-A177-3AD203B41FA5}">
                          <a16:colId xmlns:a16="http://schemas.microsoft.com/office/drawing/2014/main" val="3395944739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308857017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526945140"/>
                        </a:ext>
                      </a:extLst>
                    </a:gridCol>
                    <a:gridCol w="1440161">
                      <a:extLst>
                        <a:ext uri="{9D8B030D-6E8A-4147-A177-3AD203B41FA5}">
                          <a16:colId xmlns:a16="http://schemas.microsoft.com/office/drawing/2014/main" val="3391494006"/>
                        </a:ext>
                      </a:extLst>
                    </a:gridCol>
                    <a:gridCol w="1659449">
                      <a:extLst>
                        <a:ext uri="{9D8B030D-6E8A-4147-A177-3AD203B41FA5}">
                          <a16:colId xmlns:a16="http://schemas.microsoft.com/office/drawing/2014/main" val="3639853832"/>
                        </a:ext>
                      </a:extLst>
                    </a:gridCol>
                    <a:gridCol w="2348393">
                      <a:extLst>
                        <a:ext uri="{9D8B030D-6E8A-4147-A177-3AD203B41FA5}">
                          <a16:colId xmlns:a16="http://schemas.microsoft.com/office/drawing/2014/main" val="3972507695"/>
                        </a:ext>
                      </a:extLst>
                    </a:gridCol>
                  </a:tblGrid>
                  <a:tr h="699542">
                    <a:tc>
                      <a:txBody>
                        <a:bodyPr/>
                        <a:lstStyle/>
                        <a:p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Случай роста цены базового актива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Случай падения</a:t>
                          </a:r>
                          <a:r>
                            <a:rPr lang="en-US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ru-RU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или недостаточного роста цены базового актива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4671419"/>
                      </a:ext>
                    </a:extLst>
                  </a:tr>
                  <a:tr h="730593">
                    <a:tc>
                      <a:txBody>
                        <a:bodyPr/>
                        <a:lstStyle/>
                        <a:p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Вложенная сумма, </a:t>
                          </a:r>
                          <a:r>
                            <a:rPr lang="ru-RU" sz="1400" dirty="0" err="1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д.е</a:t>
                          </a:r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Прибыль, </a:t>
                          </a:r>
                          <a:r>
                            <a:rPr lang="ru-RU" sz="1400" dirty="0" err="1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д.е</a:t>
                          </a:r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Доходность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Убыток, </a:t>
                          </a:r>
                          <a:r>
                            <a:rPr lang="ru-RU" sz="1400" dirty="0" err="1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д.е</a:t>
                          </a:r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Доходность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5229110"/>
                      </a:ext>
                    </a:extLst>
                  </a:tr>
                  <a:tr h="72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u-RU" b="1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Базовый актив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𝑑𝑆</m:t>
                                </m:r>
                              </m:oMath>
                            </m:oMathPara>
                          </a14:m>
                          <a:endParaRPr lang="ru-RU" sz="1800" kern="1200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𝑑𝑆</m:t>
                                </m:r>
                                <m:r>
                                  <a:rPr lang="en-US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</m:t>
                                </m:r>
                                <m:r>
                                  <a:rPr lang="en-US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lang="en-US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800" i="1" kern="1200" smtClean="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𝑑𝑆</m:t>
                                    </m:r>
                                  </m:num>
                                  <m:den>
                                    <m:r>
                                      <a:rPr lang="ru-RU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den>
                                </m:f>
                                <m:r>
                                  <a:rPr lang="ru-RU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∙100%</m:t>
                                </m:r>
                              </m:oMath>
                            </m:oMathPara>
                          </a14:m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 </m:t>
                                </m:r>
                                <m:r>
                                  <a:rPr lang="en-US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𝑑𝑆</m:t>
                                </m:r>
                                <m:r>
                                  <a:rPr lang="en-US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𝑑𝑆</m:t>
                                    </m:r>
                                  </m:num>
                                  <m:den>
                                    <m:r>
                                      <a:rPr lang="ru-RU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den>
                                </m:f>
                                <m:r>
                                  <a:rPr lang="ru-RU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∙100%</m:t>
                                </m:r>
                              </m:oMath>
                            </m:oMathPara>
                          </a14:m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64418105"/>
                      </a:ext>
                    </a:extLst>
                  </a:tr>
                  <a:tr h="128587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u-RU" b="1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Опцион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ru-RU" sz="1800" i="1" kern="1200" dirty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𝑑𝑆</m:t>
                                </m:r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sz="1800" i="1" kern="1200" smtClean="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800" i="1" kern="1200" smtClean="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𝑑𝑆</m:t>
                                    </m:r>
                                  </m:num>
                                  <m:den>
                                    <m:r>
                                      <a:rPr lang="en-US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𝑑𝑆</m:t>
                                    </m:r>
                                    <m:r>
                                      <a:rPr lang="en-US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ru-RU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ru-RU" sz="1800" kern="1200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=100%+</m:t>
                                </m:r>
                              </m:oMath>
                            </m:oMathPara>
                          </a14:m>
                          <a:endParaRPr lang="ru-RU" sz="1800" kern="1200" dirty="0">
                            <a:solidFill>
                              <a:srgbClr val="FFFF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en-US" sz="1800" i="1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𝑑𝑆</m:t>
                                    </m:r>
                                  </m:den>
                                </m:f>
                                <m:r>
                                  <a:rPr lang="ru-RU" sz="1800" i="1" kern="12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∙100%</m:t>
                                </m:r>
                              </m:oMath>
                            </m:oMathPara>
                          </a14:m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"/>
                                    <m:ctrlPr>
                                      <a:rPr lang="ru-RU" sz="1800" i="1" kern="1200" smtClean="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ru-RU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ru-RU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𝑐</m:t>
                                        </m:r>
                                        <m:r>
                                          <a:rPr lang="ru-RU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 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𝑑𝑆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≥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𝑐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;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𝑑𝑆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𝑐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 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𝑑𝑆</m:t>
                                        </m:r>
                                        <m:r>
                                          <a:rPr lang="en-US" sz="1800" b="0" i="1" kern="1200" smtClean="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&lt;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𝑐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.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"/>
                                    <m:ctrlPr>
                                      <a:rPr lang="ru-RU" sz="1800" i="1" kern="1200" smtClean="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f>
                                          <m:fPr>
                                            <m:ctrlPr>
                                              <a:rPr lang="ru-RU" sz="1800" i="1" kern="1200">
                                                <a:solidFill>
                                                  <a:srgbClr val="FFFF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ru-RU" sz="1800" i="1" kern="1200">
                                                <a:solidFill>
                                                  <a:srgbClr val="FFFF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ru-RU" sz="1800" i="1" kern="1200">
                                                <a:solidFill>
                                                  <a:srgbClr val="FFFF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</m:t>
                                            </m:r>
                                          </m:num>
                                          <m:den>
                                            <m:r>
                                              <a:rPr lang="ru-RU" sz="1800" i="1" kern="1200">
                                                <a:solidFill>
                                                  <a:srgbClr val="FFFF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</m:t>
                                            </m:r>
                                          </m:den>
                                        </m:f>
                                        <m:r>
                                          <a:rPr lang="ru-RU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=−100%;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ru-RU" sz="1800" i="1" kern="1200">
                                                <a:solidFill>
                                                  <a:srgbClr val="FFFF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 kern="1200">
                                                <a:solidFill>
                                                  <a:srgbClr val="FFFF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𝑑𝑆</m:t>
                                            </m:r>
                                          </m:num>
                                          <m:den>
                                            <m:r>
                                              <a:rPr lang="ru-RU" sz="1800" i="1" kern="1200">
                                                <a:solidFill>
                                                  <a:srgbClr val="FFFF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</m:t>
                                            </m:r>
                                          </m:den>
                                        </m:f>
                                        <m:r>
                                          <a:rPr lang="ru-RU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−1=</m:t>
                                        </m:r>
                                      </m:e>
                                      <m:e>
                                        <m:r>
                                          <a:rPr lang="ru-RU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</m:t>
                                        </m:r>
                                        <m:f>
                                          <m:fPr>
                                            <m:ctrlPr>
                                              <a:rPr lang="ru-RU" sz="1800" i="1" kern="1200">
                                                <a:solidFill>
                                                  <a:srgbClr val="FFFF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 kern="1200">
                                                <a:solidFill>
                                                  <a:srgbClr val="FFFF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𝑑𝑆</m:t>
                                            </m:r>
                                          </m:num>
                                          <m:den>
                                            <m:r>
                                              <a:rPr lang="ru-RU" sz="1800" i="1" kern="1200">
                                                <a:solidFill>
                                                  <a:srgbClr val="FFFF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</m:t>
                                            </m:r>
                                          </m:den>
                                        </m:f>
                                        <m:r>
                                          <a:rPr lang="ru-RU" sz="1800" i="1" kern="1200"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∙100%−100%.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25988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C69C846B-6ADC-42C9-89E7-F3838DAA8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0248900"/>
                  </p:ext>
                </p:extLst>
              </p:nvPr>
            </p:nvGraphicFramePr>
            <p:xfrm>
              <a:off x="1" y="349527"/>
              <a:ext cx="9144000" cy="4104021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47725">
                      <a:extLst>
                        <a:ext uri="{9D8B030D-6E8A-4147-A177-3AD203B41FA5}">
                          <a16:colId xmlns:a16="http://schemas.microsoft.com/office/drawing/2014/main" val="3395944739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308857017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526945140"/>
                        </a:ext>
                      </a:extLst>
                    </a:gridCol>
                    <a:gridCol w="1440161">
                      <a:extLst>
                        <a:ext uri="{9D8B030D-6E8A-4147-A177-3AD203B41FA5}">
                          <a16:colId xmlns:a16="http://schemas.microsoft.com/office/drawing/2014/main" val="3391494006"/>
                        </a:ext>
                      </a:extLst>
                    </a:gridCol>
                    <a:gridCol w="1659449">
                      <a:extLst>
                        <a:ext uri="{9D8B030D-6E8A-4147-A177-3AD203B41FA5}">
                          <a16:colId xmlns:a16="http://schemas.microsoft.com/office/drawing/2014/main" val="3639853832"/>
                        </a:ext>
                      </a:extLst>
                    </a:gridCol>
                    <a:gridCol w="2348393">
                      <a:extLst>
                        <a:ext uri="{9D8B030D-6E8A-4147-A177-3AD203B41FA5}">
                          <a16:colId xmlns:a16="http://schemas.microsoft.com/office/drawing/2014/main" val="3972507695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Случай роста цены базового актива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ru-RU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Случай падения</a:t>
                          </a:r>
                          <a:r>
                            <a:rPr lang="en-US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ru-RU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или недостаточного роста цены базового актива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4671419"/>
                      </a:ext>
                    </a:extLst>
                  </a:tr>
                  <a:tr h="730593">
                    <a:tc>
                      <a:txBody>
                        <a:bodyPr/>
                        <a:lstStyle/>
                        <a:p>
                          <a:endParaRPr lang="ru-RU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Вложенная сумма, </a:t>
                          </a:r>
                          <a:r>
                            <a:rPr lang="ru-RU" sz="1400" dirty="0" err="1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д.е</a:t>
                          </a:r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Прибыль, </a:t>
                          </a:r>
                          <a:r>
                            <a:rPr lang="ru-RU" sz="1400" dirty="0" err="1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д.е</a:t>
                          </a:r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Доходность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Убыток, </a:t>
                          </a:r>
                          <a:r>
                            <a:rPr lang="ru-RU" sz="1400" dirty="0" err="1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д.е</a:t>
                          </a:r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Доходность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5229110"/>
                      </a:ext>
                    </a:extLst>
                  </a:tr>
                  <a:tr h="72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u-RU" b="1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Базовый актив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8466" t="-233051" r="-586243" b="-2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4977" t="-233051" r="-420188" b="-2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7203" t="-233051" r="-279237" b="-2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8791" t="-233051" r="-141392" b="-244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9870" t="-233051" r="-260" b="-2440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4418105"/>
                      </a:ext>
                    </a:extLst>
                  </a:tr>
                  <a:tr h="173894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u-RU" b="1" dirty="0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Опцион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8466" t="-137413" r="-586243" b="-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4977" t="-137413" r="-420188" b="-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7203" t="-137413" r="-279237" b="-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8791" t="-137413" r="-141392" b="-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9870" t="-137413" r="-260" b="-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25988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3461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BF1C21A-B39E-4CFF-A343-8D8D6202336A}"/>
              </a:ext>
            </a:extLst>
          </p:cNvPr>
          <p:cNvGrpSpPr/>
          <p:nvPr/>
        </p:nvGrpSpPr>
        <p:grpSpPr>
          <a:xfrm>
            <a:off x="279607" y="321468"/>
            <a:ext cx="8061746" cy="4266506"/>
            <a:chOff x="105164" y="-67785"/>
            <a:chExt cx="5772128" cy="3211881"/>
          </a:xfrm>
        </p:grpSpPr>
        <p:sp>
          <p:nvSpPr>
            <p:cNvPr id="8" name="Надпись 2">
              <a:extLst>
                <a:ext uri="{FF2B5EF4-FFF2-40B4-BE49-F238E27FC236}">
                  <a16:creationId xmlns:a16="http://schemas.microsoft.com/office/drawing/2014/main" id="{FFA0CEB3-8C62-4767-884B-FA3B23E2B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548105" y="661735"/>
              <a:ext cx="1626257" cy="31972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indent="450215" algn="just"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dirty="0">
                  <a:solidFill>
                    <a:srgbClr val="07347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Доход с опциона</a:t>
              </a:r>
              <a:endParaRPr lang="ru-RU" sz="16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Надпись 2">
              <a:extLst>
                <a:ext uri="{FF2B5EF4-FFF2-40B4-BE49-F238E27FC236}">
                  <a16:creationId xmlns:a16="http://schemas.microsoft.com/office/drawing/2014/main" id="{9D2057A4-69AA-41DC-97A4-5136648F1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808721" y="424025"/>
              <a:ext cx="1303339" cy="319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Доход с опциона</a:t>
              </a:r>
              <a:endParaRPr lang="ru-RU" sz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63DE70C9-77AC-4D40-B852-491810616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1" t="6158" r="45356"/>
            <a:stretch/>
          </p:blipFill>
          <p:spPr bwMode="auto">
            <a:xfrm>
              <a:off x="319402" y="8466"/>
              <a:ext cx="2279156" cy="31356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Надпись 2">
              <a:extLst>
                <a:ext uri="{FF2B5EF4-FFF2-40B4-BE49-F238E27FC236}">
                  <a16:creationId xmlns:a16="http://schemas.microsoft.com/office/drawing/2014/main" id="{6783A7D8-A708-41A8-B9CF-AE944E65B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6045" y="1075695"/>
              <a:ext cx="1323135" cy="319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indent="450215" algn="just">
                <a:lnSpc>
                  <a:spcPct val="107000"/>
                </a:lnSpc>
                <a:spcAft>
                  <a:spcPts val="800"/>
                </a:spcAft>
              </a:pPr>
              <a:r>
                <a:rPr lang="ru-RU" sz="1200" dirty="0">
                  <a:solidFill>
                    <a:srgbClr val="07347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Цена исполнения</a:t>
              </a:r>
              <a:endParaRPr lang="ru-RU" sz="14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389A618A-4FF9-4CA3-890C-6C0C93813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9" t="6158" r="44959"/>
            <a:stretch/>
          </p:blipFill>
          <p:spPr bwMode="auto">
            <a:xfrm>
              <a:off x="3519802" y="0"/>
              <a:ext cx="2357490" cy="31356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Надпись 2">
              <a:extLst>
                <a:ext uri="{FF2B5EF4-FFF2-40B4-BE49-F238E27FC236}">
                  <a16:creationId xmlns:a16="http://schemas.microsoft.com/office/drawing/2014/main" id="{A9BDDD82-54AF-40DA-B293-947EE8B01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412" y="1073277"/>
              <a:ext cx="907283" cy="319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ru-RU" sz="1200" dirty="0">
                  <a:solidFill>
                    <a:srgbClr val="073472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Цена исполнения</a:t>
              </a:r>
              <a:endParaRPr lang="ru-RU" sz="1100" dirty="0">
                <a:solidFill>
                  <a:srgbClr val="0734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Текст 1">
            <a:extLst>
              <a:ext uri="{FF2B5EF4-FFF2-40B4-BE49-F238E27FC236}">
                <a16:creationId xmlns:a16="http://schemas.microsoft.com/office/drawing/2014/main" id="{3C4F8ED1-FBC1-4866-B6F4-973F808B2DC9}"/>
              </a:ext>
            </a:extLst>
          </p:cNvPr>
          <p:cNvSpPr txBox="1">
            <a:spLocks/>
          </p:cNvSpPr>
          <p:nvPr/>
        </p:nvSpPr>
        <p:spPr>
          <a:xfrm>
            <a:off x="578826" y="4618243"/>
            <a:ext cx="4752528" cy="55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073472"/>
                </a:solidFill>
              </a:rPr>
              <a:t>Луи </a:t>
            </a:r>
            <a:r>
              <a:rPr lang="ru-RU" sz="2400" b="1" dirty="0" err="1">
                <a:solidFill>
                  <a:srgbClr val="073472"/>
                </a:solidFill>
              </a:rPr>
              <a:t>Башелье</a:t>
            </a:r>
            <a:endParaRPr lang="ru-RU" sz="2400" b="1" dirty="0">
              <a:solidFill>
                <a:srgbClr val="073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03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F27759-01D2-47FC-8628-9C823CFDE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79586"/>
            <a:ext cx="6570612" cy="45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6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8D0DF9-DF30-4883-BCE5-94A6B003A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920" y="3795886"/>
            <a:ext cx="4752528" cy="550246"/>
          </a:xfrm>
        </p:spPr>
        <p:txBody>
          <a:bodyPr>
            <a:normAutofit/>
          </a:bodyPr>
          <a:lstStyle/>
          <a:p>
            <a:r>
              <a:rPr lang="ru-RU" dirty="0"/>
              <a:t>Эдвард </a:t>
            </a:r>
            <a:r>
              <a:rPr lang="ru-RU" dirty="0" err="1"/>
              <a:t>Торп</a:t>
            </a:r>
            <a:endParaRPr lang="ru-RU" dirty="0"/>
          </a:p>
          <a:p>
            <a:endParaRPr lang="ru-RU" dirty="0"/>
          </a:p>
        </p:txBody>
      </p:sp>
      <p:sp>
        <p:nvSpPr>
          <p:cNvPr id="3" name="Текст 1">
            <a:extLst>
              <a:ext uri="{FF2B5EF4-FFF2-40B4-BE49-F238E27FC236}">
                <a16:creationId xmlns:a16="http://schemas.microsoft.com/office/drawing/2014/main" id="{3D9858B0-1036-40C7-94EB-32D465602B1D}"/>
              </a:ext>
            </a:extLst>
          </p:cNvPr>
          <p:cNvSpPr txBox="1">
            <a:spLocks/>
          </p:cNvSpPr>
          <p:nvPr/>
        </p:nvSpPr>
        <p:spPr>
          <a:xfrm>
            <a:off x="1858262" y="816359"/>
            <a:ext cx="5427476" cy="965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>
                <a:ln>
                  <a:noFill/>
                </a:ln>
                <a:solidFill>
                  <a:srgbClr val="FFFFFF"/>
                </a:solidFill>
                <a:latin typeface="Impact" panose="020B0806030902050204" pitchFamily="34" charset="0"/>
              </a:rPr>
              <a:t>Хеджирование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7F39F5-5B96-4B93-96CD-6E3D1F968503}"/>
                  </a:ext>
                </a:extLst>
              </p:cNvPr>
              <p:cNvSpPr txBox="1"/>
              <p:nvPr/>
            </p:nvSpPr>
            <p:spPr>
              <a:xfrm>
                <a:off x="2096852" y="1779662"/>
                <a:ext cx="4950296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𝜫</m:t>
                      </m:r>
                      <m:r>
                        <a:rPr lang="ru-RU" b="1" i="0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b="1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1" i="0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1" i="0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ru-RU" b="1" i="1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ru-RU" b="1" i="0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1" i="0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ru-RU" b="1" i="1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ru-RU" b="1" i="0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1" i="1" smtClean="0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b="1" i="1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ru-RU" b="1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1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ru-RU" b="1" i="1">
                                  <a:solidFill>
                                    <a:srgbClr val="0734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1" i="1">
                                  <a:solidFill>
                                    <a:srgbClr val="0734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ru-RU" b="1" i="0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b="1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ru-RU" b="1" i="0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1" i="0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ru-RU" b="1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ru-RU" b="1" i="0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ru-RU" b="1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den>
                      </m:f>
                      <m:r>
                        <a:rPr lang="ru-RU" b="1" i="1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ru-RU" b="1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1" i="1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7347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7347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ru-RU" b="1" dirty="0">
                  <a:solidFill>
                    <a:srgbClr val="07347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7F39F5-5B96-4B93-96CD-6E3D1F968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852" y="1779662"/>
                <a:ext cx="4950296" cy="619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B20791-E882-49B4-A4A9-13D17A2E8A3E}"/>
                  </a:ext>
                </a:extLst>
              </p:cNvPr>
              <p:cNvSpPr txBox="1"/>
              <p:nvPr/>
            </p:nvSpPr>
            <p:spPr>
              <a:xfrm>
                <a:off x="1043608" y="2446582"/>
                <a:ext cx="6579604" cy="1167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solidFill>
                      <a:srgbClr val="073472"/>
                    </a:solidFill>
                    <a:effectLst/>
                    <a:ea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mtClean="0">
                        <a:solidFill>
                          <a:srgbClr val="07347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Π</m:t>
                    </m:r>
                  </m:oMath>
                </a14:m>
                <a:r>
                  <a:rPr lang="ru-RU" dirty="0">
                    <a:solidFill>
                      <a:srgbClr val="073472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– стоимость портфеля</a:t>
                </a:r>
                <a:endParaRPr lang="en-US" dirty="0">
                  <a:solidFill>
                    <a:srgbClr val="073472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indent="45021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solidFill>
                      <a:srgbClr val="073472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7347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ru-RU" i="1">
                            <a:solidFill>
                              <a:srgbClr val="07347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7347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7347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– </a:t>
                </a:r>
                <a:r>
                  <a:rPr lang="ru-RU" dirty="0">
                    <a:solidFill>
                      <a:srgbClr val="07347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стоимость базового актива</a:t>
                </a:r>
              </a:p>
              <a:p>
                <a:r>
                  <a:rPr lang="en-US" dirty="0">
                    <a:solidFill>
                      <a:srgbClr val="073472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7347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ru-RU" i="1">
                            <a:solidFill>
                              <a:srgbClr val="07347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7347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rgbClr val="07347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7347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i="1">
                            <a:solidFill>
                              <a:srgbClr val="07347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7347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dirty="0">
                    <a:solidFill>
                      <a:srgbClr val="073472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– стоимость финансовой производной</a:t>
                </a:r>
                <a:endParaRPr lang="en-US" dirty="0">
                  <a:solidFill>
                    <a:srgbClr val="073472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B20791-E882-49B4-A4A9-13D17A2E8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46582"/>
                <a:ext cx="6579604" cy="1167243"/>
              </a:xfrm>
              <a:prstGeom prst="rect">
                <a:avLst/>
              </a:prstGeom>
              <a:blipFill>
                <a:blip r:embed="rId3"/>
                <a:stretch>
                  <a:fillRect t="-2604" b="-67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237971A-693B-4873-955E-62C9EDEBD461}"/>
              </a:ext>
            </a:extLst>
          </p:cNvPr>
          <p:cNvSpPr txBox="1"/>
          <p:nvPr/>
        </p:nvSpPr>
        <p:spPr>
          <a:xfrm>
            <a:off x="-7722" y="4731990"/>
            <a:ext cx="76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[8]</a:t>
            </a:r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79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1471</Words>
  <Application>Microsoft Office PowerPoint</Application>
  <PresentationFormat>Экран (16:9)</PresentationFormat>
  <Paragraphs>225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Courier New</vt:lpstr>
      <vt:lpstr>Impact</vt:lpstr>
      <vt:lpstr>Times New Roman</vt:lpstr>
      <vt:lpstr>Тема Office</vt:lpstr>
      <vt:lpstr>ПРЕДСКАЗАНИЕ ЦЕН ОПЦИОНОВ НА ОСНОВЕ МОДЕЛИ БЛЭКА-ШОУЛСА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ПРЕДСКАЗАНИЕ ЦЕН ОПЦИОНОВ НА ОСНОВЕ МОДЕЛИ БЛЭКА-ШОУЛСА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uchebn</dc:creator>
  <cp:lastModifiedBy>admin</cp:lastModifiedBy>
  <cp:revision>110</cp:revision>
  <dcterms:created xsi:type="dcterms:W3CDTF">2020-01-16T07:07:12Z</dcterms:created>
  <dcterms:modified xsi:type="dcterms:W3CDTF">2025-05-22T07:02:12Z</dcterms:modified>
</cp:coreProperties>
</file>